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77" r:id="rId2"/>
    <p:sldId id="360" r:id="rId3"/>
    <p:sldId id="318" r:id="rId4"/>
    <p:sldId id="320" r:id="rId5"/>
    <p:sldId id="321" r:id="rId6"/>
    <p:sldId id="327" r:id="rId7"/>
    <p:sldId id="332" r:id="rId8"/>
    <p:sldId id="329" r:id="rId9"/>
    <p:sldId id="330" r:id="rId10"/>
    <p:sldId id="334" r:id="rId11"/>
    <p:sldId id="331" r:id="rId12"/>
    <p:sldId id="322" r:id="rId13"/>
    <p:sldId id="325" r:id="rId14"/>
    <p:sldId id="324" r:id="rId15"/>
    <p:sldId id="326" r:id="rId16"/>
    <p:sldId id="333" r:id="rId17"/>
    <p:sldId id="336" r:id="rId18"/>
    <p:sldId id="344" r:id="rId19"/>
    <p:sldId id="345" r:id="rId20"/>
    <p:sldId id="335" r:id="rId21"/>
    <p:sldId id="337" r:id="rId22"/>
    <p:sldId id="348" r:id="rId23"/>
    <p:sldId id="349" r:id="rId24"/>
    <p:sldId id="338" r:id="rId25"/>
    <p:sldId id="342" r:id="rId26"/>
    <p:sldId id="339" r:id="rId27"/>
    <p:sldId id="343" r:id="rId28"/>
    <p:sldId id="340" r:id="rId29"/>
    <p:sldId id="341" r:id="rId30"/>
    <p:sldId id="346" r:id="rId31"/>
    <p:sldId id="350" r:id="rId32"/>
    <p:sldId id="361" r:id="rId33"/>
    <p:sldId id="351" r:id="rId34"/>
    <p:sldId id="352" r:id="rId35"/>
    <p:sldId id="355" r:id="rId36"/>
    <p:sldId id="357" r:id="rId37"/>
    <p:sldId id="353" r:id="rId38"/>
    <p:sldId id="354" r:id="rId39"/>
    <p:sldId id="358" r:id="rId40"/>
    <p:sldId id="314" r:id="rId41"/>
    <p:sldId id="315" r:id="rId42"/>
    <p:sldId id="359" r:id="rId43"/>
    <p:sldId id="27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60"/>
            <p14:sldId id="318"/>
            <p14:sldId id="320"/>
            <p14:sldId id="321"/>
            <p14:sldId id="327"/>
            <p14:sldId id="332"/>
            <p14:sldId id="329"/>
            <p14:sldId id="330"/>
            <p14:sldId id="334"/>
            <p14:sldId id="331"/>
            <p14:sldId id="322"/>
            <p14:sldId id="325"/>
            <p14:sldId id="324"/>
            <p14:sldId id="326"/>
            <p14:sldId id="333"/>
            <p14:sldId id="336"/>
            <p14:sldId id="344"/>
            <p14:sldId id="345"/>
            <p14:sldId id="335"/>
            <p14:sldId id="337"/>
            <p14:sldId id="348"/>
            <p14:sldId id="349"/>
            <p14:sldId id="338"/>
            <p14:sldId id="342"/>
            <p14:sldId id="339"/>
            <p14:sldId id="343"/>
            <p14:sldId id="340"/>
            <p14:sldId id="341"/>
            <p14:sldId id="346"/>
            <p14:sldId id="350"/>
            <p14:sldId id="361"/>
            <p14:sldId id="351"/>
            <p14:sldId id="352"/>
            <p14:sldId id="355"/>
            <p14:sldId id="357"/>
            <p14:sldId id="353"/>
            <p14:sldId id="354"/>
            <p14:sldId id="358"/>
          </p14:sldIdLst>
        </p14:section>
        <p14:section name="Author Your Presentation" id="{16378913-E5ED-4281-BAF5-F1F938CB0BED}">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ldId id="314"/>
            <p14:sldId id="315"/>
            <p14:sldId id="359"/>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4" autoAdjust="0"/>
    <p:restoredTop sz="89876" autoAdjust="0"/>
  </p:normalViewPr>
  <p:slideViewPr>
    <p:cSldViewPr>
      <p:cViewPr varScale="1">
        <p:scale>
          <a:sx n="67" d="100"/>
          <a:sy n="67" d="100"/>
        </p:scale>
        <p:origin x="606" y="66"/>
      </p:cViewPr>
      <p:guideLst>
        <p:guide orient="horz" pos="2160"/>
        <p:guide pos="2880"/>
      </p:guideLst>
    </p:cSldViewPr>
  </p:slideViewPr>
  <p:outlineViewPr>
    <p:cViewPr>
      <p:scale>
        <a:sx n="33" d="100"/>
        <a:sy n="33" d="100"/>
      </p:scale>
      <p:origin x="0" y="5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86276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79114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364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828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6150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434676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94804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71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8085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518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73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1843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3513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2479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77070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2/10/2014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2/10/2014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2/10/2014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2/10/2014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2/10/2014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2/10/2014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2/10/2014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2/10/2014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2/10/2014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4.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00450" y="1316420"/>
            <a:ext cx="5148014" cy="1416269"/>
          </a:xfrm>
        </p:spPr>
        <p:txBody>
          <a:bodyPr>
            <a:normAutofit/>
          </a:bodyPr>
          <a:lstStyle/>
          <a:p>
            <a:r>
              <a:rPr lang="fa-IR" b="1" dirty="0" smtClean="0">
                <a:cs typeface="B Nazanin" pitchFamily="2" charset="-78"/>
              </a:rPr>
              <a:t>بررسی داستان واقعی </a:t>
            </a:r>
            <a:r>
              <a:rPr lang="fa-IR" b="1" dirty="0" smtClean="0">
                <a:cs typeface="B Nazanin" pitchFamily="2" charset="-78"/>
              </a:rPr>
              <a:t>ده </a:t>
            </a:r>
            <a:r>
              <a:rPr lang="fa-IR" b="1" dirty="0" smtClean="0">
                <a:cs typeface="B Nazanin" pitchFamily="2" charset="-78"/>
              </a:rPr>
              <a:t>ساله یک شرکت </a:t>
            </a:r>
            <a:endParaRPr lang="en-US" b="1" dirty="0" smtClean="0">
              <a:cs typeface="B Nazanin" pitchFamily="2" charset="-78"/>
            </a:endParaRPr>
          </a:p>
        </p:txBody>
      </p:sp>
      <p:sp>
        <p:nvSpPr>
          <p:cNvPr id="5" name="Title 4"/>
          <p:cNvSpPr>
            <a:spLocks noGrp="1"/>
          </p:cNvSpPr>
          <p:nvPr>
            <p:ph type="title"/>
          </p:nvPr>
        </p:nvSpPr>
        <p:spPr>
          <a:xfrm>
            <a:off x="228600" y="3048000"/>
            <a:ext cx="7239000" cy="1828800"/>
          </a:xfrm>
        </p:spPr>
        <p:txBody>
          <a:bodyPr>
            <a:normAutofit fontScale="90000"/>
          </a:bodyPr>
          <a:lstStyle/>
          <a:p>
            <a:pPr algn="r" rtl="1"/>
            <a:r>
              <a:rPr lang="fa-IR" sz="2400" dirty="0" smtClean="0">
                <a:solidFill>
                  <a:srgbClr val="7BCF27"/>
                </a:solidFill>
                <a:latin typeface="Calibri" pitchFamily="34" charset="0"/>
              </a:rPr>
              <a:t>مقایسه تقابل</a:t>
            </a:r>
            <a:r>
              <a:rPr lang="en-US" sz="2400" b="0" dirty="0">
                <a:solidFill>
                  <a:srgbClr val="262626"/>
                </a:solidFill>
              </a:rPr>
              <a:t/>
            </a:r>
            <a:br>
              <a:rPr lang="en-US" sz="2400" b="0" dirty="0">
                <a:solidFill>
                  <a:srgbClr val="262626"/>
                </a:solidFill>
              </a:rPr>
            </a:br>
            <a:r>
              <a:rPr lang="fa-IR" sz="5600" b="0" dirty="0" smtClean="0">
                <a:solidFill>
                  <a:prstClr val="white"/>
                </a:solidFill>
                <a:cs typeface="B Titr" pitchFamily="2" charset="-78"/>
              </a:rPr>
              <a:t>توسعه نرم افزار از صفر - توسعه نرم افزارهای اپن سورس</a:t>
            </a:r>
            <a:endParaRPr lang="en-US" sz="5600" b="0" dirty="0">
              <a:cs typeface="B Titr" pitchFamily="2" charset="-78"/>
            </a:endParaRPr>
          </a:p>
        </p:txBody>
      </p:sp>
      <p:pic>
        <p:nvPicPr>
          <p:cNvPr id="1026" name="Picture 2" descr="http://www.isfahanlug.org/lib/exe/fetch.php?w=250&amp;tok=cb0ae3&amp;media=lu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546" y="836712"/>
            <a:ext cx="2633294" cy="1373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080716"/>
            <a:ext cx="2824428" cy="646331"/>
          </a:xfrm>
          <a:prstGeom prst="rect">
            <a:avLst/>
          </a:prstGeom>
          <a:noFill/>
        </p:spPr>
        <p:txBody>
          <a:bodyPr wrap="none" rtlCol="0">
            <a:spAutoFit/>
          </a:bodyPr>
          <a:lstStyle/>
          <a:p>
            <a:r>
              <a:rPr lang="en-US" sz="3600" dirty="0"/>
              <a:t>isfahanlug.org</a:t>
            </a:r>
          </a:p>
        </p:txBody>
      </p:sp>
      <p:sp>
        <p:nvSpPr>
          <p:cNvPr id="6" name="TextBox 5"/>
          <p:cNvSpPr txBox="1"/>
          <p:nvPr/>
        </p:nvSpPr>
        <p:spPr>
          <a:xfrm>
            <a:off x="323528" y="286225"/>
            <a:ext cx="2792752" cy="523220"/>
          </a:xfrm>
          <a:prstGeom prst="rect">
            <a:avLst/>
          </a:prstGeom>
          <a:noFill/>
        </p:spPr>
        <p:txBody>
          <a:bodyPr wrap="none" rtlCol="0">
            <a:spAutoFit/>
          </a:bodyPr>
          <a:lstStyle/>
          <a:p>
            <a:r>
              <a:rPr lang="fa-IR" sz="2800" dirty="0" smtClean="0"/>
              <a:t>انجمن لینوکس اصفهان</a:t>
            </a:r>
            <a:endParaRPr lang="en-US" sz="2800" dirty="0"/>
          </a:p>
        </p:txBody>
      </p:sp>
      <p:sp>
        <p:nvSpPr>
          <p:cNvPr id="4" name="TextBox 3"/>
          <p:cNvSpPr txBox="1"/>
          <p:nvPr/>
        </p:nvSpPr>
        <p:spPr>
          <a:xfrm>
            <a:off x="85728" y="5196650"/>
            <a:ext cx="8961492" cy="446276"/>
          </a:xfrm>
          <a:prstGeom prst="rect">
            <a:avLst/>
          </a:prstGeom>
          <a:noFill/>
        </p:spPr>
        <p:txBody>
          <a:bodyPr wrap="none" rtlCol="0">
            <a:spAutoFit/>
          </a:bodyPr>
          <a:lstStyle/>
          <a:p>
            <a:r>
              <a:rPr lang="en-US" sz="2300" b="1" dirty="0">
                <a:solidFill>
                  <a:schemeClr val="bg1"/>
                </a:solidFill>
              </a:rPr>
              <a:t>Software </a:t>
            </a:r>
            <a:r>
              <a:rPr lang="en-US" sz="2300" b="1" dirty="0" smtClean="0">
                <a:solidFill>
                  <a:schemeClr val="bg1"/>
                </a:solidFill>
              </a:rPr>
              <a:t>Development From Scratch </a:t>
            </a:r>
            <a:r>
              <a:rPr lang="en-US" sz="2300" b="1" dirty="0" err="1" smtClean="0">
                <a:solidFill>
                  <a:schemeClr val="bg1"/>
                </a:solidFill>
              </a:rPr>
              <a:t>Vs</a:t>
            </a:r>
            <a:r>
              <a:rPr lang="en-US" sz="2300" b="1" dirty="0" smtClean="0">
                <a:solidFill>
                  <a:schemeClr val="bg1"/>
                </a:solidFill>
              </a:rPr>
              <a:t>  Develop Open-source Software</a:t>
            </a:r>
            <a:endParaRPr lang="en-US" sz="23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a:lnSpc>
                <a:spcPct val="80000"/>
              </a:lnSpc>
              <a:spcBef>
                <a:spcPts val="0"/>
              </a:spcBef>
            </a:pPr>
            <a:r>
              <a:rPr lang="fa-IR" sz="9600" dirty="0">
                <a:ln>
                  <a:gradFill>
                    <a:gsLst>
                      <a:gs pos="0">
                        <a:prstClr val="white"/>
                      </a:gs>
                      <a:gs pos="50000">
                        <a:prstClr val="white">
                          <a:lumMod val="75000"/>
                        </a:prstClr>
                      </a:gs>
                    </a:gsLst>
                    <a:lin ang="5400000" scaled="0"/>
                  </a:gradFill>
                </a:ln>
                <a:solidFill>
                  <a:schemeClr val="accent4">
                    <a:lumMod val="50000"/>
                  </a:schemeClr>
                </a:solidFill>
              </a:rPr>
              <a:t> معرفی شرکت</a:t>
            </a:r>
            <a:endParaRPr lang="en-US" sz="9600" dirty="0">
              <a:ln>
                <a:gradFill>
                  <a:gsLst>
                    <a:gs pos="0">
                      <a:prstClr val="white"/>
                    </a:gs>
                    <a:gs pos="50000">
                      <a:prstClr val="white">
                        <a:lumMod val="75000"/>
                      </a:prstClr>
                    </a:gs>
                  </a:gsLst>
                  <a:lin ang="5400000" scaled="0"/>
                </a:gradFill>
              </a:ln>
              <a:solidFill>
                <a:schemeClr val="accent4">
                  <a:lumMod val="50000"/>
                </a:schemeClr>
              </a:solidFill>
            </a:endParaRPr>
          </a:p>
        </p:txBody>
      </p:sp>
    </p:spTree>
    <p:extLst>
      <p:ext uri="{BB962C8B-B14F-4D97-AF65-F5344CB8AC3E}">
        <p14:creationId xmlns:p14="http://schemas.microsoft.com/office/powerpoint/2010/main" val="22178795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شرکت توسعه مجازی</a:t>
            </a:r>
            <a:endParaRPr lang="en-US" sz="4000" dirty="0"/>
          </a:p>
        </p:txBody>
      </p:sp>
      <p:sp>
        <p:nvSpPr>
          <p:cNvPr id="4" name="Text Placeholder 3"/>
          <p:cNvSpPr>
            <a:spLocks noGrp="1"/>
          </p:cNvSpPr>
          <p:nvPr>
            <p:ph type="body" sz="half" idx="2"/>
          </p:nvPr>
        </p:nvSpPr>
        <p:spPr>
          <a:xfrm>
            <a:off x="228600" y="1124745"/>
            <a:ext cx="3008313" cy="4133056"/>
          </a:xfrm>
        </p:spPr>
        <p:txBody>
          <a:bodyPr>
            <a:normAutofit/>
          </a:bodyPr>
          <a:lstStyle/>
          <a:p>
            <a:pPr marL="342900" indent="-342900" algn="r" rtl="1">
              <a:buFont typeface="Arial" pitchFamily="34" charset="0"/>
              <a:buChar char="•"/>
            </a:pPr>
            <a:r>
              <a:rPr lang="fa-IR" sz="2800" b="1" dirty="0" smtClean="0"/>
              <a:t>تاسیس 1382</a:t>
            </a:r>
            <a:endParaRPr lang="fa-IR" sz="2800" dirty="0" smtClean="0"/>
          </a:p>
          <a:p>
            <a:pPr marL="342900" indent="-342900" algn="r" rtl="1">
              <a:buFont typeface="Arial" pitchFamily="34" charset="0"/>
              <a:buChar char="•"/>
            </a:pPr>
            <a:r>
              <a:rPr lang="fa-IR" sz="2800" b="1" dirty="0" smtClean="0"/>
              <a:t>فعالیت : </a:t>
            </a:r>
            <a:r>
              <a:rPr lang="fa-IR" sz="2600" b="1" dirty="0" smtClean="0"/>
              <a:t>طراحی وب</a:t>
            </a:r>
          </a:p>
          <a:p>
            <a:pPr marL="342900" indent="-342900" algn="r" rtl="1">
              <a:buFont typeface="Arial" pitchFamily="34" charset="0"/>
              <a:buChar char="•"/>
            </a:pPr>
            <a:r>
              <a:rPr lang="fa-IR" sz="2600" b="1" dirty="0" smtClean="0"/>
              <a:t>شروع کار : از گاراژ منزل پدری</a:t>
            </a:r>
          </a:p>
          <a:p>
            <a:pPr marL="342900" indent="-342900" algn="r" rtl="1">
              <a:buFont typeface="Arial" pitchFamily="34" charset="0"/>
              <a:buChar char="•"/>
            </a:pPr>
            <a:r>
              <a:rPr lang="fa-IR" sz="2600" b="1" dirty="0" smtClean="0"/>
              <a:t>موسسین : من و دو برادر دوقولویم که یکسال از بنده کوچکترند</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851920" y="692695"/>
            <a:ext cx="4896544" cy="5372208"/>
          </a:xfrm>
          <a:prstGeom prst="rect">
            <a:avLst/>
          </a:prstGeom>
        </p:spPr>
      </p:pic>
    </p:spTree>
    <p:extLst>
      <p:ext uri="{BB962C8B-B14F-4D97-AF65-F5344CB8AC3E}">
        <p14:creationId xmlns:p14="http://schemas.microsoft.com/office/powerpoint/2010/main" val="305333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Autofit/>
          </a:bodyPr>
          <a:lstStyle/>
          <a:p>
            <a:pPr algn="r" rtl="1"/>
            <a:r>
              <a:rPr lang="fa-IR" sz="2800" dirty="0" smtClean="0"/>
              <a:t>نام رسمی داده ورزان</a:t>
            </a:r>
            <a:endParaRPr lang="en-US" sz="2800" dirty="0"/>
          </a:p>
        </p:txBody>
      </p:sp>
      <p:sp>
        <p:nvSpPr>
          <p:cNvPr id="4" name="Text Placeholder 3"/>
          <p:cNvSpPr>
            <a:spLocks noGrp="1"/>
          </p:cNvSpPr>
          <p:nvPr>
            <p:ph type="body" sz="half" idx="2"/>
          </p:nvPr>
        </p:nvSpPr>
        <p:spPr>
          <a:xfrm>
            <a:off x="0" y="1124745"/>
            <a:ext cx="3419872" cy="4133056"/>
          </a:xfrm>
        </p:spPr>
        <p:txBody>
          <a:bodyPr>
            <a:noAutofit/>
          </a:bodyPr>
          <a:lstStyle/>
          <a:p>
            <a:pPr marL="342900" indent="-342900" algn="r" rtl="1">
              <a:buFont typeface="Arial" pitchFamily="34" charset="0"/>
              <a:buChar char="•"/>
            </a:pPr>
            <a:r>
              <a:rPr lang="fa-IR" sz="3200" b="1" dirty="0" smtClean="0"/>
              <a:t>فعالیت : </a:t>
            </a:r>
            <a:r>
              <a:rPr lang="fa-IR" sz="2800" b="1" dirty="0" smtClean="0"/>
              <a:t>طراحی وب</a:t>
            </a:r>
          </a:p>
          <a:p>
            <a:pPr marL="342900" indent="-342900" algn="r" rtl="1">
              <a:buFont typeface="Arial" pitchFamily="34" charset="0"/>
              <a:buChar char="•"/>
            </a:pPr>
            <a:r>
              <a:rPr lang="fa-IR" sz="2800" b="1" dirty="0" smtClean="0"/>
              <a:t>دفتر تهران : خ سمیه</a:t>
            </a:r>
          </a:p>
          <a:p>
            <a:pPr marL="342900" indent="-342900" algn="r" rtl="1">
              <a:buFont typeface="Arial" pitchFamily="34" charset="0"/>
              <a:buChar char="•"/>
            </a:pPr>
            <a:r>
              <a:rPr lang="fa-IR" sz="2800" b="1" dirty="0" smtClean="0"/>
              <a:t>دفتر اصفهان : خ وحید</a:t>
            </a:r>
            <a:endParaRPr lang="en-US" sz="2800" b="1" dirty="0" smtClean="0"/>
          </a:p>
          <a:p>
            <a:pPr marL="342900" indent="-342900" algn="r" rtl="1">
              <a:buFont typeface="Arial" pitchFamily="34" charset="0"/>
              <a:buChar char="•"/>
            </a:pPr>
            <a:r>
              <a:rPr lang="fa-IR" sz="2800" b="1" dirty="0" smtClean="0"/>
              <a:t>محصول </a:t>
            </a:r>
            <a:r>
              <a:rPr lang="fa-IR" sz="2800" b="1" dirty="0" smtClean="0"/>
              <a:t>: </a:t>
            </a:r>
            <a:r>
              <a:rPr lang="en-US" sz="2800" b="1" dirty="0" err="1" smtClean="0"/>
              <a:t>ParsCMS</a:t>
            </a:r>
            <a:endParaRPr lang="fa-IR" sz="2800" b="1" dirty="0" smtClean="0"/>
          </a:p>
          <a:p>
            <a:pPr marL="342900" indent="-342900" algn="r" rtl="1">
              <a:buFont typeface="Arial" pitchFamily="34" charset="0"/>
              <a:buChar char="•"/>
            </a:pPr>
            <a:endParaRPr lang="fa-IR" sz="2800" b="1" dirty="0" smtClean="0"/>
          </a:p>
        </p:txBody>
      </p:sp>
      <p:pic>
        <p:nvPicPr>
          <p:cNvPr id="1026" name="Picture 2" descr="http://dadevarzan.com/sites/default/files/logo_2.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34403" y="1052736"/>
            <a:ext cx="490150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dadevarzan.com/sites/default/files/logo_2.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6738"/>
          <a:stretch/>
        </p:blipFill>
        <p:spPr bwMode="auto">
          <a:xfrm>
            <a:off x="4190206" y="2552080"/>
            <a:ext cx="4389896" cy="15810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31587" y="4573786"/>
            <a:ext cx="4918654" cy="923330"/>
          </a:xfrm>
          <a:prstGeom prst="rect">
            <a:avLst/>
          </a:prstGeom>
        </p:spPr>
        <p:txBody>
          <a:bodyPr wrap="none">
            <a:spAutoFit/>
          </a:bodyPr>
          <a:lstStyle/>
          <a:p>
            <a:r>
              <a:rPr lang="en-US" sz="5400" dirty="0" smtClean="0">
                <a:solidFill>
                  <a:schemeClr val="bg1"/>
                </a:solidFill>
              </a:rPr>
              <a:t>DadeVarzan.com</a:t>
            </a:r>
            <a:endParaRPr lang="en-US" sz="5400" dirty="0">
              <a:solidFill>
                <a:schemeClr val="bg1"/>
              </a:solidFill>
            </a:endParaRPr>
          </a:p>
        </p:txBody>
      </p:sp>
    </p:spTree>
    <p:extLst>
      <p:ext uri="{BB962C8B-B14F-4D97-AF65-F5344CB8AC3E}">
        <p14:creationId xmlns:p14="http://schemas.microsoft.com/office/powerpoint/2010/main" val="364780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مشتریان و برندها</a:t>
            </a:r>
            <a:endParaRPr lang="en-US" sz="4000" dirty="0"/>
          </a:p>
        </p:txBody>
      </p:sp>
      <p:sp>
        <p:nvSpPr>
          <p:cNvPr id="4" name="Text Placeholder 3"/>
          <p:cNvSpPr>
            <a:spLocks noGrp="1"/>
          </p:cNvSpPr>
          <p:nvPr>
            <p:ph type="body" sz="half" idx="2"/>
          </p:nvPr>
        </p:nvSpPr>
        <p:spPr>
          <a:xfrm>
            <a:off x="228600" y="1124745"/>
            <a:ext cx="3008313" cy="4133056"/>
          </a:xfrm>
        </p:spPr>
        <p:txBody>
          <a:bodyPr>
            <a:normAutofit/>
          </a:bodyPr>
          <a:lstStyle/>
          <a:p>
            <a:pPr marL="342900" indent="-342900" algn="r" rtl="1">
              <a:buFont typeface="Arial" pitchFamily="34" charset="0"/>
              <a:buChar char="•"/>
            </a:pPr>
            <a:r>
              <a:rPr lang="fa-IR" sz="2800" b="1" dirty="0" smtClean="0"/>
              <a:t>مشتریان دولتی</a:t>
            </a:r>
            <a:endParaRPr lang="fa-IR" sz="2800" dirty="0" smtClean="0"/>
          </a:p>
          <a:p>
            <a:pPr marL="342900" indent="-342900" algn="r" rtl="1">
              <a:buFont typeface="Arial" pitchFamily="34" charset="0"/>
              <a:buChar char="•"/>
            </a:pPr>
            <a:r>
              <a:rPr lang="fa-IR" sz="2800" b="1" dirty="0" smtClean="0"/>
              <a:t>سازمان های معظم</a:t>
            </a:r>
            <a:endParaRPr lang="fa-IR" sz="2600" b="1" dirty="0" smtClean="0"/>
          </a:p>
          <a:p>
            <a:pPr marL="342900" indent="-342900" algn="r" rtl="1">
              <a:buFont typeface="Arial" pitchFamily="34" charset="0"/>
              <a:buChar char="•"/>
            </a:pPr>
            <a:r>
              <a:rPr lang="fa-IR" sz="2600" b="1" dirty="0" smtClean="0"/>
              <a:t>ارگان ها</a:t>
            </a:r>
          </a:p>
          <a:p>
            <a:pPr marL="342900" indent="-342900" algn="r" rtl="1">
              <a:buFont typeface="Arial" pitchFamily="34" charset="0"/>
              <a:buChar char="•"/>
            </a:pPr>
            <a:r>
              <a:rPr lang="fa-IR" sz="2600" b="1" dirty="0" smtClean="0"/>
              <a:t>نهادها</a:t>
            </a:r>
          </a:p>
          <a:p>
            <a:pPr marL="342900" indent="-342900" algn="r" rtl="1">
              <a:buFont typeface="Arial" pitchFamily="34" charset="0"/>
              <a:buChar char="•"/>
            </a:pPr>
            <a:r>
              <a:rPr lang="fa-IR" sz="2600" b="1" dirty="0" smtClean="0"/>
              <a:t>دانشگاه ها</a:t>
            </a:r>
          </a:p>
          <a:p>
            <a:pPr marL="342900" indent="-342900" algn="r" rtl="1">
              <a:buFont typeface="Arial" pitchFamily="34" charset="0"/>
              <a:buChar char="•"/>
            </a:pPr>
            <a:r>
              <a:rPr lang="fa-IR" sz="2600" b="1" dirty="0" smtClean="0"/>
              <a:t>سپاه</a:t>
            </a:r>
          </a:p>
          <a:p>
            <a:pPr marL="342900" indent="-342900" algn="r" rtl="1">
              <a:buFont typeface="Arial" pitchFamily="34" charset="0"/>
              <a:buChar char="•"/>
            </a:pPr>
            <a:r>
              <a:rPr lang="fa-IR" sz="2600" b="1" dirty="0" smtClean="0"/>
              <a:t>صدا و سیما</a:t>
            </a:r>
            <a:endParaRPr lang="fa-IR" sz="28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635855"/>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20217"/>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651495"/>
            <a:ext cx="1426420" cy="120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564904"/>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944" y="2564904"/>
            <a:ext cx="146338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2620" y="2564904"/>
            <a:ext cx="146338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2622" y="2564903"/>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77037" y="1876182"/>
            <a:ext cx="1146468" cy="369332"/>
          </a:xfrm>
          <a:prstGeom prst="rect">
            <a:avLst/>
          </a:prstGeom>
          <a:noFill/>
        </p:spPr>
        <p:txBody>
          <a:bodyPr wrap="none" rtlCol="0">
            <a:spAutoFit/>
          </a:bodyPr>
          <a:lstStyle/>
          <a:p>
            <a:r>
              <a:rPr lang="fa-IR" b="1" dirty="0" smtClean="0">
                <a:solidFill>
                  <a:schemeClr val="bg1"/>
                </a:solidFill>
              </a:rPr>
              <a:t>ایران خودرو</a:t>
            </a:r>
            <a:endParaRPr lang="en-US" b="1" dirty="0">
              <a:solidFill>
                <a:schemeClr val="bg1"/>
              </a:solidFill>
            </a:endParaRPr>
          </a:p>
        </p:txBody>
      </p:sp>
      <p:sp>
        <p:nvSpPr>
          <p:cNvPr id="18" name="TextBox 17"/>
          <p:cNvSpPr txBox="1"/>
          <p:nvPr/>
        </p:nvSpPr>
        <p:spPr>
          <a:xfrm>
            <a:off x="5447937" y="1858467"/>
            <a:ext cx="1643399" cy="369332"/>
          </a:xfrm>
          <a:prstGeom prst="rect">
            <a:avLst/>
          </a:prstGeom>
          <a:noFill/>
        </p:spPr>
        <p:txBody>
          <a:bodyPr wrap="none" rtlCol="0">
            <a:spAutoFit/>
          </a:bodyPr>
          <a:lstStyle/>
          <a:p>
            <a:r>
              <a:rPr lang="fa-IR" b="1" dirty="0" smtClean="0">
                <a:solidFill>
                  <a:schemeClr val="bg1"/>
                </a:solidFill>
              </a:rPr>
              <a:t>مجتمع فولاد مبارکه</a:t>
            </a:r>
            <a:endParaRPr lang="en-US" b="1" dirty="0">
              <a:solidFill>
                <a:schemeClr val="bg1"/>
              </a:solidFill>
            </a:endParaRPr>
          </a:p>
        </p:txBody>
      </p:sp>
      <p:sp>
        <p:nvSpPr>
          <p:cNvPr id="19" name="TextBox 18"/>
          <p:cNvSpPr txBox="1"/>
          <p:nvPr/>
        </p:nvSpPr>
        <p:spPr>
          <a:xfrm>
            <a:off x="7448280" y="1843916"/>
            <a:ext cx="1058303" cy="369332"/>
          </a:xfrm>
          <a:prstGeom prst="rect">
            <a:avLst/>
          </a:prstGeom>
          <a:noFill/>
        </p:spPr>
        <p:txBody>
          <a:bodyPr wrap="none" rtlCol="0">
            <a:spAutoFit/>
          </a:bodyPr>
          <a:lstStyle/>
          <a:p>
            <a:r>
              <a:rPr lang="fa-IR" b="1" dirty="0" smtClean="0">
                <a:solidFill>
                  <a:schemeClr val="bg1"/>
                </a:solidFill>
              </a:rPr>
              <a:t>صدا و سیما</a:t>
            </a:r>
            <a:endParaRPr lang="en-US" b="1" dirty="0">
              <a:solidFill>
                <a:schemeClr val="bg1"/>
              </a:solidFill>
            </a:endParaRPr>
          </a:p>
        </p:txBody>
      </p:sp>
      <p:sp>
        <p:nvSpPr>
          <p:cNvPr id="20" name="TextBox 19"/>
          <p:cNvSpPr txBox="1"/>
          <p:nvPr/>
        </p:nvSpPr>
        <p:spPr>
          <a:xfrm>
            <a:off x="3546174" y="3803153"/>
            <a:ext cx="1561646" cy="369332"/>
          </a:xfrm>
          <a:prstGeom prst="rect">
            <a:avLst/>
          </a:prstGeom>
          <a:noFill/>
        </p:spPr>
        <p:txBody>
          <a:bodyPr wrap="none" rtlCol="0">
            <a:spAutoFit/>
          </a:bodyPr>
          <a:lstStyle/>
          <a:p>
            <a:r>
              <a:rPr lang="fa-IR" b="1" dirty="0" smtClean="0">
                <a:solidFill>
                  <a:schemeClr val="bg1"/>
                </a:solidFill>
              </a:rPr>
              <a:t>قرارگاه خاتم الانبیا</a:t>
            </a:r>
            <a:endParaRPr lang="en-US" b="1" dirty="0">
              <a:solidFill>
                <a:schemeClr val="bg1"/>
              </a:solidFill>
            </a:endParaRPr>
          </a:p>
        </p:txBody>
      </p:sp>
      <p:sp>
        <p:nvSpPr>
          <p:cNvPr id="21" name="TextBox 20"/>
          <p:cNvSpPr txBox="1"/>
          <p:nvPr/>
        </p:nvSpPr>
        <p:spPr>
          <a:xfrm>
            <a:off x="5336528" y="3803153"/>
            <a:ext cx="1866217" cy="369332"/>
          </a:xfrm>
          <a:prstGeom prst="rect">
            <a:avLst/>
          </a:prstGeom>
          <a:noFill/>
        </p:spPr>
        <p:txBody>
          <a:bodyPr wrap="none" rtlCol="0">
            <a:spAutoFit/>
          </a:bodyPr>
          <a:lstStyle/>
          <a:p>
            <a:r>
              <a:rPr lang="fa-IR" b="1" dirty="0" smtClean="0">
                <a:solidFill>
                  <a:schemeClr val="bg1"/>
                </a:solidFill>
              </a:rPr>
              <a:t>دانشگاه صنعتی شریف</a:t>
            </a:r>
            <a:endParaRPr lang="en-US" b="1" dirty="0">
              <a:solidFill>
                <a:schemeClr val="bg1"/>
              </a:solidFill>
            </a:endParaRPr>
          </a:p>
        </p:txBody>
      </p:sp>
      <p:sp>
        <p:nvSpPr>
          <p:cNvPr id="22" name="TextBox 21"/>
          <p:cNvSpPr txBox="1"/>
          <p:nvPr/>
        </p:nvSpPr>
        <p:spPr>
          <a:xfrm>
            <a:off x="7410609" y="3803153"/>
            <a:ext cx="1221809" cy="369332"/>
          </a:xfrm>
          <a:prstGeom prst="rect">
            <a:avLst/>
          </a:prstGeom>
          <a:noFill/>
        </p:spPr>
        <p:txBody>
          <a:bodyPr wrap="none" rtlCol="0">
            <a:spAutoFit/>
          </a:bodyPr>
          <a:lstStyle/>
          <a:p>
            <a:r>
              <a:rPr lang="fa-IR" b="1" dirty="0" smtClean="0">
                <a:solidFill>
                  <a:schemeClr val="bg1"/>
                </a:solidFill>
              </a:rPr>
              <a:t>دانشگاه تهران</a:t>
            </a:r>
            <a:endParaRPr lang="en-US" b="1" dirty="0">
              <a:solidFill>
                <a:schemeClr val="bg1"/>
              </a:solidFill>
            </a:endParaRPr>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2622" y="4365104"/>
            <a:ext cx="144670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604238" y="5598244"/>
            <a:ext cx="1401346" cy="369332"/>
          </a:xfrm>
          <a:prstGeom prst="rect">
            <a:avLst/>
          </a:prstGeom>
          <a:noFill/>
        </p:spPr>
        <p:txBody>
          <a:bodyPr wrap="none" rtlCol="0">
            <a:spAutoFit/>
          </a:bodyPr>
          <a:lstStyle/>
          <a:p>
            <a:r>
              <a:rPr lang="fa-IR" b="1" dirty="0" smtClean="0">
                <a:solidFill>
                  <a:schemeClr val="bg1"/>
                </a:solidFill>
              </a:rPr>
              <a:t>استانداری تهران</a:t>
            </a:r>
            <a:endParaRPr lang="en-US" b="1" dirty="0">
              <a:solidFill>
                <a:schemeClr val="bg1"/>
              </a:solidFill>
            </a:endParaRPr>
          </a:p>
        </p:txBody>
      </p:sp>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104" y="4365104"/>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682908" y="5603354"/>
            <a:ext cx="1079142" cy="369332"/>
          </a:xfrm>
          <a:prstGeom prst="rect">
            <a:avLst/>
          </a:prstGeom>
          <a:noFill/>
        </p:spPr>
        <p:txBody>
          <a:bodyPr wrap="none" rtlCol="0">
            <a:spAutoFit/>
          </a:bodyPr>
          <a:lstStyle/>
          <a:p>
            <a:r>
              <a:rPr lang="fa-IR" b="1" dirty="0" smtClean="0">
                <a:solidFill>
                  <a:schemeClr val="bg1"/>
                </a:solidFill>
              </a:rPr>
              <a:t>دانشگاه آزاد</a:t>
            </a:r>
            <a:endParaRPr lang="en-US" b="1" dirty="0">
              <a:solidFill>
                <a:schemeClr val="bg1"/>
              </a:solidFill>
            </a:endParaRPr>
          </a:p>
        </p:txBody>
      </p:sp>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2150" y="4365104"/>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7122870" y="5598244"/>
            <a:ext cx="1797287" cy="369332"/>
          </a:xfrm>
          <a:prstGeom prst="rect">
            <a:avLst/>
          </a:prstGeom>
          <a:noFill/>
        </p:spPr>
        <p:txBody>
          <a:bodyPr wrap="none" rtlCol="0">
            <a:spAutoFit/>
          </a:bodyPr>
          <a:lstStyle/>
          <a:p>
            <a:r>
              <a:rPr lang="fa-IR" b="1" dirty="0" smtClean="0">
                <a:solidFill>
                  <a:schemeClr val="bg1"/>
                </a:solidFill>
              </a:rPr>
              <a:t>شرکت آب و فاضلاب</a:t>
            </a:r>
            <a:endParaRPr lang="en-US" b="1" dirty="0">
              <a:solidFill>
                <a:schemeClr val="bg1"/>
              </a:solidFill>
            </a:endParaRPr>
          </a:p>
        </p:txBody>
      </p:sp>
    </p:spTree>
    <p:extLst>
      <p:ext uri="{BB962C8B-B14F-4D97-AF65-F5344CB8AC3E}">
        <p14:creationId xmlns:p14="http://schemas.microsoft.com/office/powerpoint/2010/main" val="206496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مشتریان و برندها</a:t>
            </a:r>
            <a:endParaRPr lang="en-US" sz="4000" dirty="0"/>
          </a:p>
        </p:txBody>
      </p:sp>
      <p:sp>
        <p:nvSpPr>
          <p:cNvPr id="4" name="Text Placeholder 3"/>
          <p:cNvSpPr>
            <a:spLocks noGrp="1"/>
          </p:cNvSpPr>
          <p:nvPr>
            <p:ph type="body" sz="half" idx="2"/>
          </p:nvPr>
        </p:nvSpPr>
        <p:spPr>
          <a:xfrm>
            <a:off x="228600" y="1124745"/>
            <a:ext cx="3008313" cy="4133056"/>
          </a:xfrm>
        </p:spPr>
        <p:txBody>
          <a:bodyPr>
            <a:normAutofit/>
          </a:bodyPr>
          <a:lstStyle/>
          <a:p>
            <a:pPr marL="342900" indent="-342900" algn="r" rtl="1">
              <a:buFont typeface="Arial" pitchFamily="34" charset="0"/>
              <a:buChar char="•"/>
            </a:pPr>
            <a:r>
              <a:rPr lang="fa-IR" sz="2800" b="1" dirty="0" smtClean="0"/>
              <a:t>مشتریان خصوصی</a:t>
            </a:r>
            <a:endParaRPr lang="fa-IR" sz="2800" dirty="0" smtClean="0"/>
          </a:p>
          <a:p>
            <a:pPr marL="342900" indent="-342900" algn="r" rtl="1">
              <a:buFont typeface="Arial" pitchFamily="34" charset="0"/>
              <a:buChar char="•"/>
            </a:pPr>
            <a:r>
              <a:rPr lang="fa-IR" sz="2800" b="1" dirty="0" smtClean="0"/>
              <a:t>کارخانجات</a:t>
            </a:r>
            <a:endParaRPr lang="fa-IR" sz="2400" b="1" dirty="0" smtClean="0"/>
          </a:p>
          <a:p>
            <a:pPr marL="342900" indent="-342900" algn="r" rtl="1">
              <a:buFont typeface="Arial" pitchFamily="34" charset="0"/>
              <a:buChar char="•"/>
            </a:pPr>
            <a:r>
              <a:rPr lang="fa-IR" sz="2400" b="1" dirty="0" smtClean="0"/>
              <a:t>صنایع غذایی</a:t>
            </a:r>
          </a:p>
          <a:p>
            <a:pPr marL="342900" indent="-342900" algn="r" rtl="1">
              <a:buFont typeface="Arial" pitchFamily="34" charset="0"/>
              <a:buChar char="•"/>
            </a:pPr>
            <a:r>
              <a:rPr lang="fa-IR" sz="2400" b="1" dirty="0" smtClean="0"/>
              <a:t>برندها</a:t>
            </a:r>
          </a:p>
          <a:p>
            <a:pPr marL="342900" indent="-342900" algn="r" rtl="1">
              <a:buFont typeface="Arial" pitchFamily="34" charset="0"/>
              <a:buChar char="•"/>
            </a:pPr>
            <a:r>
              <a:rPr lang="fa-IR" sz="2400" b="1" dirty="0" smtClean="0"/>
              <a:t>تولیدکنندگان</a:t>
            </a:r>
          </a:p>
          <a:p>
            <a:pPr marL="342900" indent="-342900" algn="r" rtl="1">
              <a:buFont typeface="Arial" pitchFamily="34" charset="0"/>
              <a:buChar char="•"/>
            </a:pPr>
            <a:r>
              <a:rPr lang="fa-IR" sz="2400" b="1" dirty="0" smtClean="0"/>
              <a:t>واردکنندگان</a:t>
            </a:r>
          </a:p>
        </p:txBody>
      </p:sp>
      <p:sp>
        <p:nvSpPr>
          <p:cNvPr id="5" name="TextBox 4"/>
          <p:cNvSpPr txBox="1"/>
          <p:nvPr/>
        </p:nvSpPr>
        <p:spPr>
          <a:xfrm>
            <a:off x="3826730" y="1876182"/>
            <a:ext cx="1047082" cy="369332"/>
          </a:xfrm>
          <a:prstGeom prst="rect">
            <a:avLst/>
          </a:prstGeom>
          <a:noFill/>
        </p:spPr>
        <p:txBody>
          <a:bodyPr wrap="none" rtlCol="0">
            <a:spAutoFit/>
          </a:bodyPr>
          <a:lstStyle/>
          <a:p>
            <a:r>
              <a:rPr lang="fa-IR" b="1" dirty="0" smtClean="0">
                <a:solidFill>
                  <a:schemeClr val="bg1"/>
                </a:solidFill>
              </a:rPr>
              <a:t>روغن اویلا</a:t>
            </a:r>
            <a:endParaRPr lang="en-US" b="1" dirty="0">
              <a:solidFill>
                <a:schemeClr val="bg1"/>
              </a:solidFill>
            </a:endParaRPr>
          </a:p>
        </p:txBody>
      </p:sp>
      <p:sp>
        <p:nvSpPr>
          <p:cNvPr id="18" name="TextBox 17"/>
          <p:cNvSpPr txBox="1"/>
          <p:nvPr/>
        </p:nvSpPr>
        <p:spPr>
          <a:xfrm>
            <a:off x="5716439" y="1886496"/>
            <a:ext cx="1106393" cy="369332"/>
          </a:xfrm>
          <a:prstGeom prst="rect">
            <a:avLst/>
          </a:prstGeom>
          <a:noFill/>
        </p:spPr>
        <p:txBody>
          <a:bodyPr wrap="none" rtlCol="0">
            <a:spAutoFit/>
          </a:bodyPr>
          <a:lstStyle/>
          <a:p>
            <a:r>
              <a:rPr lang="fa-IR" b="1" dirty="0" smtClean="0">
                <a:solidFill>
                  <a:schemeClr val="bg1"/>
                </a:solidFill>
              </a:rPr>
              <a:t>روغن فامیلا</a:t>
            </a:r>
            <a:endParaRPr lang="en-US" b="1" dirty="0">
              <a:solidFill>
                <a:schemeClr val="bg1"/>
              </a:solidFill>
            </a:endParaRPr>
          </a:p>
        </p:txBody>
      </p:sp>
      <p:sp>
        <p:nvSpPr>
          <p:cNvPr id="19" name="TextBox 18"/>
          <p:cNvSpPr txBox="1"/>
          <p:nvPr/>
        </p:nvSpPr>
        <p:spPr>
          <a:xfrm>
            <a:off x="7448280" y="1843916"/>
            <a:ext cx="654346" cy="369332"/>
          </a:xfrm>
          <a:prstGeom prst="rect">
            <a:avLst/>
          </a:prstGeom>
          <a:noFill/>
        </p:spPr>
        <p:txBody>
          <a:bodyPr wrap="none" rtlCol="0">
            <a:spAutoFit/>
          </a:bodyPr>
          <a:lstStyle/>
          <a:p>
            <a:r>
              <a:rPr lang="fa-IR" b="1" dirty="0" smtClean="0">
                <a:solidFill>
                  <a:schemeClr val="bg1"/>
                </a:solidFill>
              </a:rPr>
              <a:t>سینجر</a:t>
            </a:r>
            <a:endParaRPr lang="en-US" b="1" dirty="0">
              <a:solidFill>
                <a:schemeClr val="bg1"/>
              </a:solidFill>
            </a:endParaRPr>
          </a:p>
        </p:txBody>
      </p:sp>
      <p:sp>
        <p:nvSpPr>
          <p:cNvPr id="20" name="TextBox 19"/>
          <p:cNvSpPr txBox="1"/>
          <p:nvPr/>
        </p:nvSpPr>
        <p:spPr>
          <a:xfrm>
            <a:off x="3643859" y="3803153"/>
            <a:ext cx="1603324" cy="369332"/>
          </a:xfrm>
          <a:prstGeom prst="rect">
            <a:avLst/>
          </a:prstGeom>
          <a:noFill/>
        </p:spPr>
        <p:txBody>
          <a:bodyPr wrap="none" rtlCol="0">
            <a:spAutoFit/>
          </a:bodyPr>
          <a:lstStyle/>
          <a:p>
            <a:r>
              <a:rPr lang="fa-IR" b="1" dirty="0" smtClean="0">
                <a:solidFill>
                  <a:schemeClr val="bg1"/>
                </a:solidFill>
              </a:rPr>
              <a:t>چای و برنج محسن</a:t>
            </a:r>
            <a:endParaRPr lang="en-US" b="1" dirty="0">
              <a:solidFill>
                <a:schemeClr val="bg1"/>
              </a:solidFill>
            </a:endParaRPr>
          </a:p>
        </p:txBody>
      </p:sp>
      <p:sp>
        <p:nvSpPr>
          <p:cNvPr id="21" name="TextBox 20"/>
          <p:cNvSpPr txBox="1"/>
          <p:nvPr/>
        </p:nvSpPr>
        <p:spPr>
          <a:xfrm>
            <a:off x="5738211" y="3803153"/>
            <a:ext cx="968535" cy="369332"/>
          </a:xfrm>
          <a:prstGeom prst="rect">
            <a:avLst/>
          </a:prstGeom>
          <a:noFill/>
        </p:spPr>
        <p:txBody>
          <a:bodyPr wrap="none" rtlCol="0">
            <a:spAutoFit/>
          </a:bodyPr>
          <a:lstStyle/>
          <a:p>
            <a:r>
              <a:rPr lang="fa-IR" b="1" dirty="0" smtClean="0">
                <a:solidFill>
                  <a:schemeClr val="bg1"/>
                </a:solidFill>
              </a:rPr>
              <a:t>برنج آوازه</a:t>
            </a:r>
            <a:endParaRPr lang="en-US" b="1" dirty="0">
              <a:solidFill>
                <a:schemeClr val="bg1"/>
              </a:solidFill>
            </a:endParaRPr>
          </a:p>
        </p:txBody>
      </p:sp>
      <p:sp>
        <p:nvSpPr>
          <p:cNvPr id="22" name="TextBox 21"/>
          <p:cNvSpPr txBox="1"/>
          <p:nvPr/>
        </p:nvSpPr>
        <p:spPr>
          <a:xfrm>
            <a:off x="7410609" y="3803153"/>
            <a:ext cx="1064715" cy="369332"/>
          </a:xfrm>
          <a:prstGeom prst="rect">
            <a:avLst/>
          </a:prstGeom>
          <a:noFill/>
        </p:spPr>
        <p:txBody>
          <a:bodyPr wrap="none" rtlCol="0">
            <a:spAutoFit/>
          </a:bodyPr>
          <a:lstStyle/>
          <a:p>
            <a:r>
              <a:rPr lang="fa-IR" b="1" dirty="0" smtClean="0">
                <a:solidFill>
                  <a:schemeClr val="bg1"/>
                </a:solidFill>
              </a:rPr>
              <a:t>چای گلستان</a:t>
            </a:r>
            <a:endParaRPr lang="en-US" b="1" dirty="0">
              <a:solidFill>
                <a:schemeClr val="bg1"/>
              </a:solidFill>
            </a:endParaRPr>
          </a:p>
        </p:txBody>
      </p:sp>
      <p:sp>
        <p:nvSpPr>
          <p:cNvPr id="24" name="TextBox 23"/>
          <p:cNvSpPr txBox="1"/>
          <p:nvPr/>
        </p:nvSpPr>
        <p:spPr>
          <a:xfrm>
            <a:off x="3717597" y="5603354"/>
            <a:ext cx="1455848" cy="369332"/>
          </a:xfrm>
          <a:prstGeom prst="rect">
            <a:avLst/>
          </a:prstGeom>
          <a:noFill/>
        </p:spPr>
        <p:txBody>
          <a:bodyPr wrap="none" rtlCol="0">
            <a:spAutoFit/>
          </a:bodyPr>
          <a:lstStyle/>
          <a:p>
            <a:r>
              <a:rPr lang="fa-IR" b="1" dirty="0" smtClean="0">
                <a:solidFill>
                  <a:schemeClr val="bg1"/>
                </a:solidFill>
              </a:rPr>
              <a:t>لوازم خانگی بکو</a:t>
            </a:r>
            <a:endParaRPr lang="en-US" b="1" dirty="0">
              <a:solidFill>
                <a:schemeClr val="bg1"/>
              </a:solidFill>
            </a:endParaRPr>
          </a:p>
        </p:txBody>
      </p:sp>
      <p:sp>
        <p:nvSpPr>
          <p:cNvPr id="26" name="TextBox 25"/>
          <p:cNvSpPr txBox="1"/>
          <p:nvPr/>
        </p:nvSpPr>
        <p:spPr>
          <a:xfrm>
            <a:off x="5504843" y="5603354"/>
            <a:ext cx="1529586" cy="369332"/>
          </a:xfrm>
          <a:prstGeom prst="rect">
            <a:avLst/>
          </a:prstGeom>
          <a:noFill/>
        </p:spPr>
        <p:txBody>
          <a:bodyPr wrap="none" rtlCol="0">
            <a:spAutoFit/>
          </a:bodyPr>
          <a:lstStyle/>
          <a:p>
            <a:r>
              <a:rPr lang="fa-IR" b="1" dirty="0" smtClean="0">
                <a:solidFill>
                  <a:schemeClr val="bg1"/>
                </a:solidFill>
              </a:rPr>
              <a:t>لوازم خانگی بوش</a:t>
            </a:r>
            <a:endParaRPr lang="en-US" b="1" dirty="0">
              <a:solidFill>
                <a:schemeClr val="bg1"/>
              </a:solidFill>
            </a:endParaRPr>
          </a:p>
        </p:txBody>
      </p:sp>
      <p:sp>
        <p:nvSpPr>
          <p:cNvPr id="28" name="TextBox 27"/>
          <p:cNvSpPr txBox="1"/>
          <p:nvPr/>
        </p:nvSpPr>
        <p:spPr>
          <a:xfrm>
            <a:off x="7434653" y="5609520"/>
            <a:ext cx="1016625" cy="369332"/>
          </a:xfrm>
          <a:prstGeom prst="rect">
            <a:avLst/>
          </a:prstGeom>
          <a:noFill/>
        </p:spPr>
        <p:txBody>
          <a:bodyPr wrap="none" rtlCol="0">
            <a:spAutoFit/>
          </a:bodyPr>
          <a:lstStyle/>
          <a:p>
            <a:r>
              <a:rPr lang="fa-IR" b="1" dirty="0" smtClean="0">
                <a:solidFill>
                  <a:schemeClr val="bg1"/>
                </a:solidFill>
              </a:rPr>
              <a:t>پخش عقاب</a:t>
            </a:r>
            <a:endParaRPr lang="en-US" b="1" dirty="0">
              <a:solidFill>
                <a:schemeClr val="bg1"/>
              </a:solidFill>
            </a:endParaRPr>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146" y="810717"/>
            <a:ext cx="12382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261" y="715467"/>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380" y="715467"/>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146" y="2564903"/>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277" y="2564903"/>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380" y="2552203"/>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1146" y="4365104"/>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2277" y="4365104"/>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8591" y="4359994"/>
            <a:ext cx="1428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64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رتبه ها</a:t>
            </a:r>
            <a:endParaRPr lang="en-US" sz="4000" dirty="0"/>
          </a:p>
        </p:txBody>
      </p:sp>
      <p:sp>
        <p:nvSpPr>
          <p:cNvPr id="4" name="Text Placeholder 3"/>
          <p:cNvSpPr>
            <a:spLocks noGrp="1"/>
          </p:cNvSpPr>
          <p:nvPr>
            <p:ph type="body" sz="half" idx="2"/>
          </p:nvPr>
        </p:nvSpPr>
        <p:spPr>
          <a:xfrm>
            <a:off x="228600" y="1124745"/>
            <a:ext cx="3008313" cy="4133056"/>
          </a:xfrm>
        </p:spPr>
        <p:txBody>
          <a:bodyPr>
            <a:noAutofit/>
          </a:bodyPr>
          <a:lstStyle/>
          <a:p>
            <a:pPr marL="342900" indent="-342900" algn="r" rtl="1">
              <a:buFont typeface="Arial" pitchFamily="34" charset="0"/>
              <a:buChar char="•"/>
            </a:pPr>
            <a:r>
              <a:rPr lang="fa-IR" sz="3200" b="1" dirty="0"/>
              <a:t>رتبه 4 شورای عالی انفورماتیک کشور</a:t>
            </a:r>
          </a:p>
          <a:p>
            <a:pPr marL="342900" indent="-342900" algn="r" rtl="1">
              <a:buFont typeface="Arial" pitchFamily="34" charset="0"/>
              <a:buChar char="•"/>
            </a:pPr>
            <a:r>
              <a:rPr lang="fa-IR" sz="3200" b="1" dirty="0" smtClean="0"/>
              <a:t>بهترین شرکت طراحی وب در جشنواره وب ایران </a:t>
            </a:r>
            <a:endParaRPr lang="fa-IR" sz="3200" dirty="0" smtClean="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635896" y="620688"/>
            <a:ext cx="5184576" cy="614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809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11500" dirty="0" smtClean="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 </a:t>
            </a:r>
            <a:r>
              <a:rPr lang="fa-IR" sz="9600" dirty="0">
                <a:ln>
                  <a:gradFill>
                    <a:gsLst>
                      <a:gs pos="0">
                        <a:prstClr val="white"/>
                      </a:gs>
                      <a:gs pos="50000">
                        <a:prstClr val="white">
                          <a:lumMod val="75000"/>
                        </a:prstClr>
                      </a:gs>
                    </a:gsLst>
                    <a:lin ang="5400000" scaled="0"/>
                  </a:gradFill>
                </a:ln>
                <a:solidFill>
                  <a:schemeClr val="accent4">
                    <a:lumMod val="50000"/>
                  </a:schemeClr>
                </a:solidFill>
              </a:rPr>
              <a:t>معرفی نرم افزار</a:t>
            </a:r>
            <a:endParaRPr lang="en-US" sz="9600" dirty="0">
              <a:ln>
                <a:gradFill>
                  <a:gsLst>
                    <a:gs pos="0">
                      <a:prstClr val="white"/>
                    </a:gs>
                    <a:gs pos="50000">
                      <a:prstClr val="white">
                        <a:lumMod val="75000"/>
                      </a:prstClr>
                    </a:gs>
                  </a:gsLst>
                  <a:lin ang="5400000" scaled="0"/>
                </a:gradFill>
              </a:ln>
              <a:solidFill>
                <a:schemeClr val="accent4">
                  <a:lumMod val="50000"/>
                </a:schemeClr>
              </a:solidFill>
            </a:endParaRPr>
          </a:p>
        </p:txBody>
      </p:sp>
    </p:spTree>
    <p:extLst>
      <p:ext uri="{BB962C8B-B14F-4D97-AF65-F5344CB8AC3E}">
        <p14:creationId xmlns:p14="http://schemas.microsoft.com/office/powerpoint/2010/main" val="22178795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Autofit/>
          </a:bodyPr>
          <a:lstStyle/>
          <a:p>
            <a:pPr algn="r" rtl="1"/>
            <a:r>
              <a:rPr lang="fa-IR" sz="3200" dirty="0" smtClean="0"/>
              <a:t>نرم افزار </a:t>
            </a:r>
            <a:r>
              <a:rPr lang="en-US" sz="3200" dirty="0" err="1" smtClean="0"/>
              <a:t>ParsCMS</a:t>
            </a:r>
            <a:endParaRPr lang="en-US" sz="3200" dirty="0"/>
          </a:p>
        </p:txBody>
      </p:sp>
      <p:sp>
        <p:nvSpPr>
          <p:cNvPr id="4" name="Text Placeholder 3"/>
          <p:cNvSpPr>
            <a:spLocks noGrp="1"/>
          </p:cNvSpPr>
          <p:nvPr>
            <p:ph type="body" sz="half" idx="2"/>
          </p:nvPr>
        </p:nvSpPr>
        <p:spPr>
          <a:xfrm>
            <a:off x="228600" y="1124745"/>
            <a:ext cx="3008313" cy="4133056"/>
          </a:xfrm>
        </p:spPr>
        <p:txBody>
          <a:bodyPr>
            <a:normAutofit fontScale="92500" lnSpcReduction="10000"/>
          </a:bodyPr>
          <a:lstStyle/>
          <a:p>
            <a:pPr marL="342900" indent="-342900" algn="r" rtl="1">
              <a:buFont typeface="Arial" pitchFamily="34" charset="0"/>
              <a:buChar char="•"/>
            </a:pPr>
            <a:r>
              <a:rPr lang="fa-IR" sz="2800" b="1" dirty="0" smtClean="0"/>
              <a:t>پروژه فارغ التحصیلی </a:t>
            </a:r>
            <a:endParaRPr lang="fa-IR" sz="2800" dirty="0" smtClean="0"/>
          </a:p>
          <a:p>
            <a:pPr marL="342900" indent="-342900" algn="r" rtl="1">
              <a:buFont typeface="Arial" pitchFamily="34" charset="0"/>
              <a:buChar char="•"/>
            </a:pPr>
            <a:r>
              <a:rPr lang="fa-IR" sz="2800" b="1" dirty="0" smtClean="0"/>
              <a:t>تعداد ماژول : 300</a:t>
            </a:r>
            <a:endParaRPr lang="fa-IR" sz="2600" b="1" dirty="0" smtClean="0"/>
          </a:p>
          <a:p>
            <a:pPr marL="342900" indent="-342900" algn="r" rtl="1">
              <a:buFont typeface="Arial" pitchFamily="34" charset="0"/>
              <a:buChar char="•"/>
            </a:pPr>
            <a:r>
              <a:rPr lang="fa-IR" sz="2600" b="1" dirty="0" smtClean="0"/>
              <a:t>پکیج های مشتق شده:</a:t>
            </a:r>
          </a:p>
          <a:p>
            <a:pPr marL="800100" lvl="1" indent="-342900" algn="r" rtl="1">
              <a:buFont typeface="Arial" pitchFamily="34" charset="0"/>
              <a:buChar char="•"/>
            </a:pPr>
            <a:r>
              <a:rPr lang="fa-IR" sz="2400" b="1" dirty="0" smtClean="0"/>
              <a:t>پرتال سازمانی</a:t>
            </a:r>
          </a:p>
          <a:p>
            <a:pPr marL="800100" lvl="1" indent="-342900" algn="r" rtl="1">
              <a:buFont typeface="Arial" pitchFamily="34" charset="0"/>
              <a:buChar char="•"/>
            </a:pPr>
            <a:r>
              <a:rPr lang="fa-IR" sz="2400" b="1" dirty="0" smtClean="0"/>
              <a:t>پرتال دانشگاهی</a:t>
            </a:r>
          </a:p>
          <a:p>
            <a:pPr marL="800100" lvl="1" indent="-342900" algn="r" rtl="1">
              <a:buFont typeface="Arial" pitchFamily="34" charset="0"/>
              <a:buChar char="•"/>
            </a:pPr>
            <a:r>
              <a:rPr lang="fa-IR" sz="2400" b="1" dirty="0" smtClean="0"/>
              <a:t>پرتال اینترانت</a:t>
            </a:r>
          </a:p>
          <a:p>
            <a:pPr marL="800100" lvl="1" indent="-342900" algn="r" rtl="1">
              <a:buFont typeface="Arial" pitchFamily="34" charset="0"/>
              <a:buChar char="•"/>
            </a:pPr>
            <a:r>
              <a:rPr lang="fa-IR" sz="2400" b="1" dirty="0" smtClean="0"/>
              <a:t>فروشگاه اینترنتی</a:t>
            </a:r>
          </a:p>
          <a:p>
            <a:pPr marL="800100" lvl="1" indent="-342900" algn="r" rtl="1">
              <a:buFont typeface="Arial" pitchFamily="34" charset="0"/>
              <a:buChar char="•"/>
            </a:pPr>
            <a:r>
              <a:rPr lang="fa-IR" sz="2400" b="1" smtClean="0"/>
              <a:t>سایت بی </a:t>
            </a:r>
            <a:r>
              <a:rPr lang="fa-IR" sz="2400" b="1" dirty="0" smtClean="0"/>
              <a:t>تو بی</a:t>
            </a:r>
          </a:p>
          <a:p>
            <a:pPr marL="800100" lvl="1" indent="-342900" algn="r" rtl="1">
              <a:buFont typeface="Arial" pitchFamily="34" charset="0"/>
              <a:buChar char="•"/>
            </a:pPr>
            <a:r>
              <a:rPr lang="fa-IR" sz="2400" b="1" dirty="0" smtClean="0"/>
              <a:t>سایت خبری و </a:t>
            </a:r>
            <a:r>
              <a:rPr lang="fa-IR" sz="2400" b="1" dirty="0" smtClean="0"/>
              <a:t>خبرگزاری</a:t>
            </a:r>
            <a:endParaRPr lang="fa-IR" sz="2400" b="1" dirty="0" smtClean="0"/>
          </a:p>
        </p:txBody>
      </p:sp>
      <p:sp>
        <p:nvSpPr>
          <p:cNvPr id="6" name="Rectangle 5"/>
          <p:cNvSpPr/>
          <p:nvPr/>
        </p:nvSpPr>
        <p:spPr>
          <a:xfrm>
            <a:off x="3876296" y="5335302"/>
            <a:ext cx="4872168" cy="1107996"/>
          </a:xfrm>
          <a:prstGeom prst="rect">
            <a:avLst/>
          </a:prstGeom>
        </p:spPr>
        <p:txBody>
          <a:bodyPr wrap="none">
            <a:spAutoFit/>
          </a:bodyPr>
          <a:lstStyle/>
          <a:p>
            <a:r>
              <a:rPr lang="en-US" sz="6600" dirty="0" smtClean="0">
                <a:solidFill>
                  <a:schemeClr val="bg1"/>
                </a:solidFill>
              </a:rPr>
              <a:t>ParsCMS.com</a:t>
            </a:r>
            <a:endParaRPr lang="en-US" sz="66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661" y="571499"/>
            <a:ext cx="4763803" cy="4763803"/>
          </a:xfrm>
          <a:prstGeom prst="rect">
            <a:avLst/>
          </a:prstGeom>
        </p:spPr>
      </p:pic>
    </p:spTree>
    <p:extLst>
      <p:ext uri="{BB962C8B-B14F-4D97-AF65-F5344CB8AC3E}">
        <p14:creationId xmlns:p14="http://schemas.microsoft.com/office/powerpoint/2010/main" val="427795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Autofit/>
          </a:bodyPr>
          <a:lstStyle/>
          <a:p>
            <a:pPr algn="r" rtl="1"/>
            <a:r>
              <a:rPr lang="fa-IR" sz="2800" dirty="0" smtClean="0"/>
              <a:t>ویژگی های منحصربفرد</a:t>
            </a:r>
            <a:endParaRPr lang="en-US" sz="2800" dirty="0"/>
          </a:p>
        </p:txBody>
      </p:sp>
      <p:sp>
        <p:nvSpPr>
          <p:cNvPr id="4" name="Text Placeholder 3"/>
          <p:cNvSpPr>
            <a:spLocks noGrp="1"/>
          </p:cNvSpPr>
          <p:nvPr>
            <p:ph type="body" sz="half" idx="2"/>
          </p:nvPr>
        </p:nvSpPr>
        <p:spPr>
          <a:xfrm>
            <a:off x="228600" y="1124745"/>
            <a:ext cx="3008313" cy="4133056"/>
          </a:xfrm>
        </p:spPr>
        <p:txBody>
          <a:bodyPr>
            <a:normAutofit/>
          </a:bodyPr>
          <a:lstStyle/>
          <a:p>
            <a:pPr marL="342900" indent="-342900" algn="r" rtl="1">
              <a:buFont typeface="Arial" pitchFamily="34" charset="0"/>
              <a:buChar char="•"/>
            </a:pPr>
            <a:r>
              <a:rPr lang="fa-IR" sz="2800" b="1" dirty="0" smtClean="0"/>
              <a:t>1200 صفحه هلپ آنلاین</a:t>
            </a:r>
            <a:endParaRPr lang="fa-IR" sz="2800" dirty="0" smtClean="0"/>
          </a:p>
          <a:p>
            <a:pPr marL="342900" indent="-342900" algn="r" rtl="1">
              <a:buFont typeface="Arial" pitchFamily="34" charset="0"/>
              <a:buChar char="•"/>
            </a:pPr>
            <a:r>
              <a:rPr lang="fa-IR" sz="2800" b="1" dirty="0" smtClean="0"/>
              <a:t>25 ساعت فیلم : اپیزودهای 5 تا 15 دقیقه ای آموزشی آنلاین</a:t>
            </a:r>
            <a:endParaRPr lang="fa-IR" sz="2600" b="1" dirty="0" smtClean="0"/>
          </a:p>
          <a:p>
            <a:pPr marL="342900" indent="-342900" algn="r" rtl="1">
              <a:buFont typeface="Arial" pitchFamily="34" charset="0"/>
              <a:buChar char="•"/>
            </a:pPr>
            <a:r>
              <a:rPr lang="fa-IR" sz="2600" b="1" dirty="0" smtClean="0"/>
              <a:t>دی وی دی و کتاب آموزشی </a:t>
            </a:r>
          </a:p>
          <a:p>
            <a:pPr marL="342900" indent="-342900" algn="r" rtl="1">
              <a:buFont typeface="Arial" pitchFamily="34" charset="0"/>
              <a:buChar char="•"/>
            </a:pPr>
            <a:endParaRPr lang="fa-IR" sz="2800" b="1" dirty="0" smtClean="0"/>
          </a:p>
        </p:txBody>
      </p:sp>
      <p:sp>
        <p:nvSpPr>
          <p:cNvPr id="6" name="Rectangle 5"/>
          <p:cNvSpPr/>
          <p:nvPr/>
        </p:nvSpPr>
        <p:spPr>
          <a:xfrm>
            <a:off x="3803338" y="4842302"/>
            <a:ext cx="4902304" cy="830997"/>
          </a:xfrm>
          <a:prstGeom prst="rect">
            <a:avLst/>
          </a:prstGeom>
        </p:spPr>
        <p:txBody>
          <a:bodyPr wrap="none">
            <a:spAutoFit/>
          </a:bodyPr>
          <a:lstStyle/>
          <a:p>
            <a:r>
              <a:rPr lang="en-US" sz="4800" dirty="0" smtClean="0">
                <a:solidFill>
                  <a:schemeClr val="bg1"/>
                </a:solidFill>
              </a:rPr>
              <a:t>Help.ParsCMS.com</a:t>
            </a:r>
            <a:endParaRPr lang="en-US" sz="4800" dirty="0">
              <a:solidFill>
                <a:schemeClr val="bg1"/>
              </a:solidFill>
            </a:endParaRPr>
          </a:p>
        </p:txBody>
      </p:sp>
      <p:pic>
        <p:nvPicPr>
          <p:cNvPr id="8" name="Picture 7"/>
          <p:cNvPicPr>
            <a:picLocks noChangeAspect="1"/>
          </p:cNvPicPr>
          <p:nvPr/>
        </p:nvPicPr>
        <p:blipFill>
          <a:blip r:embed="rId2"/>
          <a:stretch>
            <a:fillRect/>
          </a:stretch>
        </p:blipFill>
        <p:spPr>
          <a:xfrm>
            <a:off x="3785082" y="764704"/>
            <a:ext cx="5054596" cy="4019525"/>
          </a:xfrm>
          <a:prstGeom prst="rect">
            <a:avLst/>
          </a:prstGeom>
        </p:spPr>
      </p:pic>
    </p:spTree>
    <p:extLst>
      <p:ext uri="{BB962C8B-B14F-4D97-AF65-F5344CB8AC3E}">
        <p14:creationId xmlns:p14="http://schemas.microsoft.com/office/powerpoint/2010/main" val="1480028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Autofit/>
          </a:bodyPr>
          <a:lstStyle/>
          <a:p>
            <a:pPr algn="r" rtl="1"/>
            <a:r>
              <a:rPr lang="fa-IR" sz="3200" dirty="0" smtClean="0"/>
              <a:t>کاربردهای خاص</a:t>
            </a:r>
            <a:endParaRPr lang="en-US" sz="3200" dirty="0"/>
          </a:p>
        </p:txBody>
      </p:sp>
      <p:sp>
        <p:nvSpPr>
          <p:cNvPr id="4" name="Text Placeholder 3"/>
          <p:cNvSpPr>
            <a:spLocks noGrp="1"/>
          </p:cNvSpPr>
          <p:nvPr>
            <p:ph type="body" sz="half" idx="2"/>
          </p:nvPr>
        </p:nvSpPr>
        <p:spPr>
          <a:xfrm>
            <a:off x="228600" y="1124745"/>
            <a:ext cx="3008313" cy="4133056"/>
          </a:xfrm>
        </p:spPr>
        <p:txBody>
          <a:bodyPr>
            <a:normAutofit/>
          </a:bodyPr>
          <a:lstStyle/>
          <a:p>
            <a:pPr marL="342900" indent="-342900" algn="r" rtl="1">
              <a:buFont typeface="Arial" pitchFamily="34" charset="0"/>
              <a:buChar char="•"/>
            </a:pPr>
            <a:r>
              <a:rPr lang="fa-IR" sz="2800" b="1" dirty="0"/>
              <a:t>نسخه مخصوص موبایل و تبلت</a:t>
            </a:r>
          </a:p>
          <a:p>
            <a:pPr marL="342900" indent="-342900" algn="r" rtl="1">
              <a:buFont typeface="Arial" pitchFamily="34" charset="0"/>
              <a:buChar char="•"/>
            </a:pPr>
            <a:r>
              <a:rPr lang="fa-IR" sz="2800" b="1" dirty="0"/>
              <a:t>نسخه اپ اندرویدی و آی او اسی</a:t>
            </a:r>
          </a:p>
          <a:p>
            <a:pPr marL="342900" indent="-342900" algn="r" rtl="1">
              <a:buFont typeface="Arial" pitchFamily="34" charset="0"/>
              <a:buChar char="•"/>
            </a:pPr>
            <a:r>
              <a:rPr lang="fa-IR" sz="2800" b="1" dirty="0" smtClean="0"/>
              <a:t>اتوماتیک آپدیت</a:t>
            </a:r>
          </a:p>
          <a:p>
            <a:pPr marL="342900" indent="-342900" algn="r" rtl="1">
              <a:buFont typeface="Arial" pitchFamily="34" charset="0"/>
              <a:buChar char="•"/>
            </a:pPr>
            <a:r>
              <a:rPr lang="fa-IR" sz="2800" b="1" dirty="0" smtClean="0"/>
              <a:t>وب معنایی</a:t>
            </a:r>
          </a:p>
          <a:p>
            <a:pPr marL="342900" indent="-342900" algn="r" rtl="1">
              <a:buFont typeface="Arial" pitchFamily="34" charset="0"/>
              <a:buChar char="•"/>
            </a:pPr>
            <a:r>
              <a:rPr lang="fa-IR" sz="2800" b="1" dirty="0" smtClean="0"/>
              <a:t>سی آر ام داخلی</a:t>
            </a:r>
          </a:p>
          <a:p>
            <a:pPr marL="342900" indent="-342900" algn="r" rtl="1">
              <a:buFont typeface="Arial" pitchFamily="34" charset="0"/>
              <a:buChar char="•"/>
            </a:pPr>
            <a:r>
              <a:rPr lang="fa-IR" sz="2800" b="1" dirty="0" smtClean="0"/>
              <a:t>مدیریت تم </a:t>
            </a:r>
            <a:r>
              <a:rPr lang="en-US" sz="2800" b="1" dirty="0" smtClean="0"/>
              <a:t>MVC</a:t>
            </a:r>
            <a:endParaRPr lang="fa-IR" sz="2800" b="1" dirty="0" smtClean="0"/>
          </a:p>
          <a:p>
            <a:pPr marL="342900" indent="-342900" algn="r" rtl="1">
              <a:buFont typeface="Arial" pitchFamily="34" charset="0"/>
              <a:buChar char="•"/>
            </a:pPr>
            <a:endParaRPr lang="fa-IR" sz="2800" b="1" dirty="0" smtClean="0"/>
          </a:p>
        </p:txBody>
      </p:sp>
      <p:sp>
        <p:nvSpPr>
          <p:cNvPr id="6" name="Rectangle 5"/>
          <p:cNvSpPr/>
          <p:nvPr/>
        </p:nvSpPr>
        <p:spPr>
          <a:xfrm>
            <a:off x="3876296" y="5335302"/>
            <a:ext cx="5019323" cy="707886"/>
          </a:xfrm>
          <a:prstGeom prst="rect">
            <a:avLst/>
          </a:prstGeom>
        </p:spPr>
        <p:txBody>
          <a:bodyPr wrap="none">
            <a:spAutoFit/>
          </a:bodyPr>
          <a:lstStyle/>
          <a:p>
            <a:r>
              <a:rPr lang="en-US" sz="4000" dirty="0" smtClean="0">
                <a:solidFill>
                  <a:schemeClr val="bg1"/>
                </a:solidFill>
              </a:rPr>
              <a:t>ParsCMS.com/Learning</a:t>
            </a:r>
            <a:endParaRPr lang="en-US" sz="4000" dirty="0">
              <a:solidFill>
                <a:schemeClr val="bg1"/>
              </a:solidFill>
            </a:endParaRPr>
          </a:p>
        </p:txBody>
      </p:sp>
      <p:pic>
        <p:nvPicPr>
          <p:cNvPr id="3" name="Picture 2"/>
          <p:cNvPicPr>
            <a:picLocks noChangeAspect="1"/>
          </p:cNvPicPr>
          <p:nvPr/>
        </p:nvPicPr>
        <p:blipFill>
          <a:blip r:embed="rId2"/>
          <a:stretch>
            <a:fillRect/>
          </a:stretch>
        </p:blipFill>
        <p:spPr>
          <a:xfrm>
            <a:off x="3654761" y="620687"/>
            <a:ext cx="5216822" cy="4637113"/>
          </a:xfrm>
          <a:prstGeom prst="rect">
            <a:avLst/>
          </a:prstGeom>
        </p:spPr>
      </p:pic>
    </p:spTree>
    <p:extLst>
      <p:ext uri="{BB962C8B-B14F-4D97-AF65-F5344CB8AC3E}">
        <p14:creationId xmlns:p14="http://schemas.microsoft.com/office/powerpoint/2010/main" val="144454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ramad.info/wp-content/uploads/2012/01/Bismillah_In_the_name_of_Allah.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825" y="116632"/>
            <a:ext cx="8910663"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14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روند توسعه</a:t>
            </a:r>
            <a:endParaRPr lang="en-US" sz="4000" dirty="0"/>
          </a:p>
        </p:txBody>
      </p:sp>
      <p:sp>
        <p:nvSpPr>
          <p:cNvPr id="4" name="Text Placeholder 3"/>
          <p:cNvSpPr>
            <a:spLocks noGrp="1"/>
          </p:cNvSpPr>
          <p:nvPr>
            <p:ph type="body" sz="half" idx="2"/>
          </p:nvPr>
        </p:nvSpPr>
        <p:spPr>
          <a:xfrm>
            <a:off x="228600" y="1124745"/>
            <a:ext cx="3008313" cy="4133056"/>
          </a:xfrm>
        </p:spPr>
        <p:txBody>
          <a:bodyPr>
            <a:normAutofit fontScale="92500" lnSpcReduction="20000"/>
          </a:bodyPr>
          <a:lstStyle/>
          <a:p>
            <a:pPr marL="342900" indent="-342900" algn="r" rtl="1">
              <a:buFont typeface="Arial" pitchFamily="34" charset="0"/>
              <a:buChar char="•"/>
            </a:pPr>
            <a:r>
              <a:rPr lang="fa-IR" sz="2800" b="1" dirty="0" smtClean="0"/>
              <a:t>سابقه ده سال توسعه نرم افزار</a:t>
            </a:r>
          </a:p>
          <a:p>
            <a:pPr marL="342900" indent="-342900" algn="r" rtl="1">
              <a:buFont typeface="Arial" pitchFamily="34" charset="0"/>
              <a:buChar char="•"/>
            </a:pPr>
            <a:r>
              <a:rPr lang="fa-IR" sz="2800" b="1" dirty="0" smtClean="0"/>
              <a:t>سه بار بازنویسی کامل</a:t>
            </a:r>
          </a:p>
          <a:p>
            <a:pPr marL="342900" indent="-342900" algn="r" rtl="1">
              <a:buFont typeface="Arial" pitchFamily="34" charset="0"/>
              <a:buChar char="•"/>
            </a:pPr>
            <a:r>
              <a:rPr lang="fa-IR" sz="2800" b="1" dirty="0" smtClean="0"/>
              <a:t>نسخه های اولیه با </a:t>
            </a:r>
            <a:r>
              <a:rPr lang="en-US" sz="2800" b="1" dirty="0" smtClean="0"/>
              <a:t>asp</a:t>
            </a:r>
            <a:r>
              <a:rPr lang="fa-IR" sz="2800" b="1" dirty="0" smtClean="0"/>
              <a:t> کلاسیک و </a:t>
            </a:r>
            <a:r>
              <a:rPr lang="en-US" sz="2800" b="1" dirty="0" smtClean="0"/>
              <a:t>asp.net</a:t>
            </a:r>
            <a:endParaRPr lang="fa-IR" sz="2800" b="1" dirty="0" smtClean="0"/>
          </a:p>
          <a:p>
            <a:pPr marL="342900" indent="-342900" algn="r" rtl="1">
              <a:buFont typeface="Arial" pitchFamily="34" charset="0"/>
              <a:buChar char="•"/>
            </a:pPr>
            <a:r>
              <a:rPr lang="fa-IR" sz="2800" b="1" dirty="0" smtClean="0"/>
              <a:t>سوییچ روی پی اچ پی</a:t>
            </a:r>
          </a:p>
          <a:p>
            <a:pPr marL="342900" indent="-342900" algn="r" rtl="1">
              <a:buFont typeface="Arial" pitchFamily="34" charset="0"/>
              <a:buChar char="•"/>
            </a:pPr>
            <a:r>
              <a:rPr lang="fa-IR" sz="2800" b="1" dirty="0" smtClean="0"/>
              <a:t>عدم استفاده از هیچ پلتفرم نرم افزاری و توسعه پلت فرم توسعه اختصاصی</a:t>
            </a:r>
          </a:p>
        </p:txBody>
      </p:sp>
      <p:sp>
        <p:nvSpPr>
          <p:cNvPr id="6" name="Rectangle 5"/>
          <p:cNvSpPr/>
          <p:nvPr/>
        </p:nvSpPr>
        <p:spPr>
          <a:xfrm>
            <a:off x="3876296" y="5335302"/>
            <a:ext cx="4872168" cy="1107996"/>
          </a:xfrm>
          <a:prstGeom prst="rect">
            <a:avLst/>
          </a:prstGeom>
        </p:spPr>
        <p:txBody>
          <a:bodyPr wrap="none">
            <a:spAutoFit/>
          </a:bodyPr>
          <a:lstStyle/>
          <a:p>
            <a:r>
              <a:rPr lang="en-US" sz="6600" dirty="0" smtClean="0">
                <a:solidFill>
                  <a:schemeClr val="bg1"/>
                </a:solidFill>
              </a:rPr>
              <a:t>ParsCMS.com</a:t>
            </a:r>
            <a:endParaRPr lang="en-US" sz="6600" dirty="0">
              <a:solidFill>
                <a:schemeClr val="bg1"/>
              </a:solidFill>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731963" y="692696"/>
            <a:ext cx="524179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085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هزینه توسعه</a:t>
            </a:r>
            <a:endParaRPr lang="en-US" sz="4000" dirty="0"/>
          </a:p>
        </p:txBody>
      </p:sp>
      <p:sp>
        <p:nvSpPr>
          <p:cNvPr id="4" name="Text Placeholder 3"/>
          <p:cNvSpPr>
            <a:spLocks noGrp="1"/>
          </p:cNvSpPr>
          <p:nvPr>
            <p:ph type="body" sz="half" idx="2"/>
          </p:nvPr>
        </p:nvSpPr>
        <p:spPr>
          <a:xfrm>
            <a:off x="107504" y="1124745"/>
            <a:ext cx="3129409" cy="4133056"/>
          </a:xfrm>
        </p:spPr>
        <p:txBody>
          <a:bodyPr>
            <a:noAutofit/>
          </a:bodyPr>
          <a:lstStyle/>
          <a:p>
            <a:pPr marL="342900" indent="-342900" algn="r" rtl="1">
              <a:buFont typeface="Arial" pitchFamily="34" charset="0"/>
              <a:buChar char="•"/>
            </a:pPr>
            <a:r>
              <a:rPr lang="fa-IR" sz="3200" b="1" dirty="0" smtClean="0"/>
              <a:t>تیم </a:t>
            </a:r>
            <a:r>
              <a:rPr lang="fa-IR" sz="3200" b="1" dirty="0" smtClean="0"/>
              <a:t>برنامه نویسی </a:t>
            </a:r>
            <a:r>
              <a:rPr lang="fa-IR" sz="3200" b="1" dirty="0" smtClean="0"/>
              <a:t>با </a:t>
            </a:r>
            <a:r>
              <a:rPr lang="fa-IR" sz="3200" b="1" dirty="0" smtClean="0"/>
              <a:t>حقوق ماهیانه 2 میلیون </a:t>
            </a:r>
            <a:r>
              <a:rPr lang="fa-IR" sz="3200" b="1" dirty="0" smtClean="0"/>
              <a:t>تومان</a:t>
            </a:r>
          </a:p>
          <a:p>
            <a:pPr marL="342900" indent="-342900" algn="r" rtl="1">
              <a:buFont typeface="Arial" pitchFamily="34" charset="0"/>
              <a:buChar char="•"/>
            </a:pPr>
            <a:r>
              <a:rPr lang="fa-IR" sz="3200" b="1" dirty="0" smtClean="0"/>
              <a:t>نیاز دائم و کمبود نیروی فنی متخصص</a:t>
            </a:r>
          </a:p>
          <a:p>
            <a:pPr marL="342900" indent="-342900" algn="r" rtl="1">
              <a:buFont typeface="Arial" pitchFamily="34" charset="0"/>
              <a:buChar char="•"/>
            </a:pPr>
            <a:r>
              <a:rPr lang="fa-IR" sz="3200" b="1" dirty="0" smtClean="0"/>
              <a:t>قحط الرجال متخصص</a:t>
            </a:r>
            <a:endParaRPr lang="fa-IR" sz="3200" b="1" dirty="0" smtClean="0"/>
          </a:p>
        </p:txBody>
      </p:sp>
      <p:sp>
        <p:nvSpPr>
          <p:cNvPr id="6" name="Rectangle 5"/>
          <p:cNvSpPr/>
          <p:nvPr/>
        </p:nvSpPr>
        <p:spPr>
          <a:xfrm>
            <a:off x="3876296" y="5335302"/>
            <a:ext cx="4872168" cy="1107996"/>
          </a:xfrm>
          <a:prstGeom prst="rect">
            <a:avLst/>
          </a:prstGeom>
        </p:spPr>
        <p:txBody>
          <a:bodyPr wrap="none">
            <a:spAutoFit/>
          </a:bodyPr>
          <a:lstStyle/>
          <a:p>
            <a:r>
              <a:rPr lang="en-US" sz="6600" dirty="0" smtClean="0">
                <a:solidFill>
                  <a:schemeClr val="bg1"/>
                </a:solidFill>
              </a:rPr>
              <a:t>ParsCMS.com</a:t>
            </a:r>
            <a:endParaRPr lang="en-US" sz="6600" dirty="0">
              <a:solidFill>
                <a:schemeClr val="bg1"/>
              </a:solidFill>
            </a:endParaRP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60272" y="836712"/>
            <a:ext cx="4800600" cy="46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72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8000" dirty="0" smtClean="0">
                <a:ln>
                  <a:gradFill>
                    <a:gsLst>
                      <a:gs pos="0">
                        <a:prstClr val="white"/>
                      </a:gs>
                      <a:gs pos="50000">
                        <a:prstClr val="white">
                          <a:lumMod val="75000"/>
                        </a:prstClr>
                      </a:gs>
                    </a:gsLst>
                    <a:lin ang="5400000" scaled="0"/>
                  </a:gradFill>
                </a:ln>
                <a:solidFill>
                  <a:schemeClr val="accent4">
                    <a:lumMod val="50000"/>
                  </a:schemeClr>
                </a:solidFill>
              </a:rPr>
              <a:t>مشکلات ما پس از ده سال</a:t>
            </a:r>
            <a:endParaRPr lang="en-US" sz="4400" dirty="0">
              <a:solidFill>
                <a:schemeClr val="accent4">
                  <a:lumMod val="50000"/>
                </a:schemeClr>
              </a:solidFill>
            </a:endParaRPr>
          </a:p>
        </p:txBody>
      </p:sp>
    </p:spTree>
    <p:extLst>
      <p:ext uri="{BB962C8B-B14F-4D97-AF65-F5344CB8AC3E}">
        <p14:creationId xmlns:p14="http://schemas.microsoft.com/office/powerpoint/2010/main" val="38985445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مشکلات ما بعد از ده سال</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Autofit/>
          </a:bodyPr>
          <a:lstStyle/>
          <a:p>
            <a:pPr algn="r" rtl="1"/>
            <a:r>
              <a:rPr lang="fa-IR" sz="2800" dirty="0" smtClean="0"/>
              <a:t>بزرگ شدن حجم سورس نرم </a:t>
            </a:r>
            <a:r>
              <a:rPr lang="fa-IR" sz="2800" dirty="0"/>
              <a:t>افزار و عدم امکان توسعه بیشتر آن بعلت </a:t>
            </a:r>
            <a:r>
              <a:rPr lang="fa-IR" sz="2800" dirty="0" smtClean="0"/>
              <a:t>بروز کمبود مهندسی نرم افزار روز دنیا</a:t>
            </a:r>
            <a:endParaRPr lang="fa-IR" sz="2800" dirty="0"/>
          </a:p>
          <a:p>
            <a:pPr algn="r" rtl="1"/>
            <a:r>
              <a:rPr lang="fa-IR" sz="2800" dirty="0" smtClean="0"/>
              <a:t>سختی به روزرسانی و نگهداری به روز امنیتی</a:t>
            </a:r>
          </a:p>
          <a:p>
            <a:pPr algn="r" rtl="1"/>
            <a:r>
              <a:rPr lang="fa-IR" sz="2800" dirty="0" smtClean="0"/>
              <a:t>وابسته </a:t>
            </a:r>
            <a:r>
              <a:rPr lang="fa-IR" sz="2800" dirty="0"/>
              <a:t>شدن شرکت بیش از حد قابل تصور به </a:t>
            </a:r>
            <a:r>
              <a:rPr lang="fa-IR" sz="2800" dirty="0" smtClean="0"/>
              <a:t>برنامه نویسان هسته </a:t>
            </a:r>
            <a:r>
              <a:rPr lang="fa-IR" sz="2800" dirty="0"/>
              <a:t>نویس اصلی و عدم امکان آزادسازی </a:t>
            </a:r>
            <a:r>
              <a:rPr lang="fa-IR" sz="2800" dirty="0" smtClean="0"/>
              <a:t>این عزیزان برای </a:t>
            </a:r>
            <a:r>
              <a:rPr lang="fa-IR" sz="2800" dirty="0"/>
              <a:t>آپديت اطلاعاتی و مهاجرت به اپن سورس</a:t>
            </a:r>
          </a:p>
          <a:p>
            <a:pPr algn="r" rtl="1"/>
            <a:r>
              <a:rPr lang="fa-IR" sz="2800" dirty="0"/>
              <a:t>عدم امکان آموزش آسان نیروهای تازه </a:t>
            </a:r>
            <a:r>
              <a:rPr lang="fa-IR" sz="2800" dirty="0" smtClean="0"/>
              <a:t>وارد اما خوب و قوی برای </a:t>
            </a:r>
            <a:r>
              <a:rPr lang="fa-IR" sz="2800" dirty="0"/>
              <a:t>توسعه روی این </a:t>
            </a:r>
            <a:r>
              <a:rPr lang="fa-IR" sz="2800" dirty="0" smtClean="0"/>
              <a:t>بستر </a:t>
            </a:r>
            <a:endParaRPr lang="fa-IR" sz="2800" dirty="0"/>
          </a:p>
          <a:p>
            <a:pPr algn="r" rtl="1"/>
            <a:r>
              <a:rPr lang="fa-IR" sz="2800" dirty="0"/>
              <a:t>اجبار در پشتیبانی و رفع اشکال وب سایت های از قبل طراحی شده </a:t>
            </a:r>
          </a:p>
          <a:p>
            <a:pPr algn="r" rtl="1"/>
            <a:r>
              <a:rPr lang="fa-IR" sz="2800" dirty="0"/>
              <a:t>عدم امکان اکسپورت و ایمپورت اطلاعات از/به سامانه های </a:t>
            </a:r>
            <a:r>
              <a:rPr lang="fa-IR" sz="2800" dirty="0" smtClean="0"/>
              <a:t>دیگر</a:t>
            </a:r>
            <a:endParaRPr lang="fa-IR" sz="2800" dirty="0"/>
          </a:p>
        </p:txBody>
      </p:sp>
    </p:spTree>
    <p:extLst>
      <p:ext uri="{BB962C8B-B14F-4D97-AF65-F5344CB8AC3E}">
        <p14:creationId xmlns:p14="http://schemas.microsoft.com/office/powerpoint/2010/main" val="71984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8800" dirty="0" smtClean="0">
                <a:ln>
                  <a:gradFill>
                    <a:gsLst>
                      <a:gs pos="0">
                        <a:prstClr val="white"/>
                      </a:gs>
                      <a:gs pos="50000">
                        <a:prstClr val="white">
                          <a:lumMod val="75000"/>
                        </a:prstClr>
                      </a:gs>
                    </a:gsLst>
                    <a:lin ang="5400000" scaled="0"/>
                  </a:gradFill>
                </a:ln>
                <a:solidFill>
                  <a:schemeClr val="accent4">
                    <a:lumMod val="50000"/>
                  </a:schemeClr>
                </a:solidFill>
              </a:rPr>
              <a:t>سامانه های اپن سورس</a:t>
            </a:r>
            <a:endParaRPr lang="en-US" sz="4800" dirty="0">
              <a:solidFill>
                <a:schemeClr val="accent4">
                  <a:lumMod val="50000"/>
                </a:schemeClr>
              </a:solidFill>
            </a:endParaRPr>
          </a:p>
        </p:txBody>
      </p:sp>
    </p:spTree>
    <p:extLst>
      <p:ext uri="{BB962C8B-B14F-4D97-AF65-F5344CB8AC3E}">
        <p14:creationId xmlns:p14="http://schemas.microsoft.com/office/powerpoint/2010/main" val="143917396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وردپرس</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4400" dirty="0" smtClean="0"/>
              <a:t>آغاز در 27 می 2003</a:t>
            </a:r>
          </a:p>
          <a:p>
            <a:pPr algn="r" rtl="1"/>
            <a:r>
              <a:rPr lang="fa-IR" sz="4400" dirty="0" smtClean="0"/>
              <a:t>بیش از 60 میلیون وب سایت تا آگوست 2013</a:t>
            </a:r>
          </a:p>
          <a:p>
            <a:pPr algn="r" rtl="1"/>
            <a:r>
              <a:rPr lang="fa-IR" sz="4400" dirty="0" smtClean="0"/>
              <a:t>بیش از 26000 پلاگین رایگان یا پولی قابل نصب</a:t>
            </a:r>
          </a:p>
          <a:p>
            <a:pPr algn="r" rtl="1"/>
            <a:r>
              <a:rPr lang="fa-IR" sz="4400" dirty="0" smtClean="0"/>
              <a:t>پرکاربرد سیستم مدیریت محتوای جهان</a:t>
            </a:r>
          </a:p>
          <a:p>
            <a:pPr algn="r" rtl="1"/>
            <a:endParaRPr lang="en-US" sz="4400" dirty="0"/>
          </a:p>
        </p:txBody>
      </p:sp>
      <p:pic>
        <p:nvPicPr>
          <p:cNvPr id="1026" name="Picture 2" descr="http://thinkbiglearnsmart.com/wp-content/uploads/2012/10/WordPres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7583" y="188640"/>
            <a:ext cx="1536105" cy="15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3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جوملا</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4400" dirty="0" smtClean="0"/>
              <a:t>اشتقاقی از مامبو در </a:t>
            </a:r>
            <a:r>
              <a:rPr lang="fa-IR" sz="4400" dirty="0" smtClean="0"/>
              <a:t>2005</a:t>
            </a:r>
            <a:endParaRPr lang="fa-IR" sz="4400" dirty="0" smtClean="0"/>
          </a:p>
          <a:p>
            <a:pPr algn="r" rtl="1"/>
            <a:r>
              <a:rPr lang="fa-IR" sz="4400" dirty="0" smtClean="0"/>
              <a:t>35 میلیون بار دانلود تا جولای 2013</a:t>
            </a:r>
          </a:p>
          <a:p>
            <a:pPr algn="r" rtl="1"/>
            <a:r>
              <a:rPr lang="fa-IR" sz="4400" dirty="0" smtClean="0"/>
              <a:t>بیش از 6000 اکستنشن </a:t>
            </a:r>
            <a:r>
              <a:rPr lang="fa-IR" sz="4400" dirty="0" smtClean="0"/>
              <a:t>قابل </a:t>
            </a:r>
            <a:r>
              <a:rPr lang="fa-IR" sz="4400" dirty="0" smtClean="0"/>
              <a:t>نصب</a:t>
            </a:r>
          </a:p>
          <a:p>
            <a:pPr algn="r" rtl="1"/>
            <a:r>
              <a:rPr lang="fa-IR" sz="4400" dirty="0" smtClean="0"/>
              <a:t>بعد از وردپرس دومین سامانه پرکاربرد مدیریت محتوای جهان</a:t>
            </a:r>
          </a:p>
          <a:p>
            <a:pPr algn="r" rtl="1"/>
            <a:endParaRPr lang="en-US" sz="4400" dirty="0"/>
          </a:p>
        </p:txBody>
      </p:sp>
      <p:pic>
        <p:nvPicPr>
          <p:cNvPr id="2052" name="Picture 4" descr="http://www.itopen.it/wp-content/uploads/2007/10/joomlacolor.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37865"/>
            <a:ext cx="1752129" cy="1752130"/>
          </a:xfrm>
          <a:prstGeom prst="rect">
            <a:avLst/>
          </a:prstGeom>
          <a:solidFill>
            <a:schemeClr val="bg1"/>
          </a:solidFill>
        </p:spPr>
      </p:pic>
    </p:spTree>
    <p:extLst>
      <p:ext uri="{BB962C8B-B14F-4D97-AF65-F5344CB8AC3E}">
        <p14:creationId xmlns:p14="http://schemas.microsoft.com/office/powerpoint/2010/main" val="265523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دروپال</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Autofit/>
          </a:bodyPr>
          <a:lstStyle/>
          <a:p>
            <a:pPr algn="r" rtl="1"/>
            <a:r>
              <a:rPr lang="fa-IR" sz="4800" dirty="0" smtClean="0"/>
              <a:t>آغاز در 15 ژانویه 2001</a:t>
            </a:r>
          </a:p>
          <a:p>
            <a:pPr algn="r" rtl="1"/>
            <a:r>
              <a:rPr lang="fa-IR" sz="4800" dirty="0" smtClean="0"/>
              <a:t>2/1 درصد از کل وب سایت های دنیا</a:t>
            </a:r>
          </a:p>
          <a:p>
            <a:pPr algn="r" rtl="1"/>
            <a:r>
              <a:rPr lang="fa-IR" sz="4800" dirty="0" smtClean="0"/>
              <a:t>بیش از 22900 </a:t>
            </a:r>
            <a:r>
              <a:rPr lang="en-US" sz="4800" dirty="0" smtClean="0"/>
              <a:t>add-on </a:t>
            </a:r>
            <a:r>
              <a:rPr lang="fa-IR" sz="4800" dirty="0" smtClean="0"/>
              <a:t> قابل نصب</a:t>
            </a:r>
          </a:p>
          <a:p>
            <a:pPr algn="r" rtl="1"/>
            <a:r>
              <a:rPr lang="fa-IR" sz="4800" dirty="0" smtClean="0"/>
              <a:t>تا 11 نوامبر 2013 بیش از 30000 توسعه دهنده</a:t>
            </a:r>
            <a:endParaRPr lang="en-US" sz="4800" dirty="0"/>
          </a:p>
        </p:txBody>
      </p:sp>
      <p:pic>
        <p:nvPicPr>
          <p:cNvPr id="3076" name="Picture 4" descr="http://drupal.org/files/druplicon.large_.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76200"/>
            <a:ext cx="1351569" cy="1546287"/>
          </a:xfrm>
          <a:prstGeom prst="rect">
            <a:avLst/>
          </a:prstGeom>
          <a:solidFill>
            <a:schemeClr val="bg1"/>
          </a:solidFill>
        </p:spPr>
      </p:pic>
    </p:spTree>
    <p:extLst>
      <p:ext uri="{BB962C8B-B14F-4D97-AF65-F5344CB8AC3E}">
        <p14:creationId xmlns:p14="http://schemas.microsoft.com/office/powerpoint/2010/main" val="350471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9600" dirty="0" smtClean="0">
                <a:ln>
                  <a:gradFill>
                    <a:gsLst>
                      <a:gs pos="0">
                        <a:prstClr val="white"/>
                      </a:gs>
                      <a:gs pos="50000">
                        <a:prstClr val="white">
                          <a:lumMod val="75000"/>
                        </a:prstClr>
                      </a:gs>
                    </a:gsLst>
                    <a:lin ang="5400000" scaled="0"/>
                  </a:gradFill>
                </a:ln>
                <a:solidFill>
                  <a:schemeClr val="accent4">
                    <a:lumMod val="50000"/>
                  </a:schemeClr>
                </a:solidFill>
              </a:rPr>
              <a:t>تقابل با اپن سورس</a:t>
            </a:r>
            <a:endParaRPr lang="en-US" sz="5400" dirty="0">
              <a:solidFill>
                <a:schemeClr val="accent4">
                  <a:lumMod val="50000"/>
                </a:schemeClr>
              </a:solidFill>
            </a:endParaRPr>
          </a:p>
        </p:txBody>
      </p:sp>
    </p:spTree>
    <p:extLst>
      <p:ext uri="{BB962C8B-B14F-4D97-AF65-F5344CB8AC3E}">
        <p14:creationId xmlns:p14="http://schemas.microsoft.com/office/powerpoint/2010/main" val="307936103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سوابق بد بعضی اپن سورس کاران</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2400" dirty="0"/>
              <a:t>عدم شناخت کامل و عمقی از نرم افزار اپن سورس</a:t>
            </a:r>
          </a:p>
          <a:p>
            <a:pPr algn="r" rtl="1"/>
            <a:r>
              <a:rPr lang="fa-IR" sz="2400" dirty="0"/>
              <a:t>عدم توانایی توسعه کاستم</a:t>
            </a:r>
          </a:p>
          <a:p>
            <a:pPr algn="r" rtl="1"/>
            <a:r>
              <a:rPr lang="fa-IR" sz="2400" dirty="0"/>
              <a:t>همنوا نشدن با اکوسیستم اپن سورس</a:t>
            </a:r>
          </a:p>
          <a:p>
            <a:pPr algn="r" rtl="1"/>
            <a:r>
              <a:rPr lang="fa-IR" sz="2400" dirty="0"/>
              <a:t>رفتن سراغ اپن سورس به خیال </a:t>
            </a:r>
            <a:r>
              <a:rPr lang="fa-IR" sz="2400" dirty="0" smtClean="0"/>
              <a:t>راحتی و کم کاری</a:t>
            </a:r>
            <a:endParaRPr lang="fa-IR" sz="2400" dirty="0"/>
          </a:p>
          <a:p>
            <a:pPr algn="r" rtl="1"/>
            <a:r>
              <a:rPr lang="fa-IR" sz="2400" dirty="0"/>
              <a:t>کار منفرد و فری لنسری و غیرتیمی</a:t>
            </a:r>
          </a:p>
          <a:p>
            <a:pPr algn="r" rtl="1"/>
            <a:r>
              <a:rPr lang="fa-IR" sz="2400" dirty="0"/>
              <a:t>پشتیبانی غیرمتعهد</a:t>
            </a:r>
          </a:p>
          <a:p>
            <a:pPr algn="r" rtl="1"/>
            <a:r>
              <a:rPr lang="fa-IR" sz="2400" dirty="0"/>
              <a:t>عدم استقرار مکانیزم های مالی اداری مستحکم</a:t>
            </a:r>
          </a:p>
          <a:p>
            <a:pPr algn="r" rtl="1"/>
            <a:r>
              <a:rPr lang="fa-IR" sz="2400" dirty="0"/>
              <a:t>پانل های فارسی نشده یا بدترجمه شده و مشتریانی که هیچ زبان نمی دانند</a:t>
            </a:r>
          </a:p>
          <a:p>
            <a:pPr algn="r" rtl="1"/>
            <a:r>
              <a:rPr lang="fa-IR" sz="2400" dirty="0"/>
              <a:t>عدم تولید مستندات قوی ، هلپ آنلاین  </a:t>
            </a:r>
            <a:r>
              <a:rPr lang="fa-IR" sz="2400" dirty="0" smtClean="0"/>
              <a:t>، فیلم </a:t>
            </a:r>
            <a:r>
              <a:rPr lang="fa-IR" sz="2400" dirty="0"/>
              <a:t>آموزشی</a:t>
            </a:r>
          </a:p>
          <a:p>
            <a:pPr algn="r" rtl="1"/>
            <a:r>
              <a:rPr lang="fa-IR" sz="2400" dirty="0"/>
              <a:t>رها کردن مشتری و تعویض شغل</a:t>
            </a:r>
          </a:p>
        </p:txBody>
      </p:sp>
    </p:spTree>
    <p:extLst>
      <p:ext uri="{BB962C8B-B14F-4D97-AF65-F5344CB8AC3E}">
        <p14:creationId xmlns:p14="http://schemas.microsoft.com/office/powerpoint/2010/main" val="348141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a:lnSpc>
                <a:spcPct val="80000"/>
              </a:lnSpc>
              <a:spcBef>
                <a:spcPts val="0"/>
              </a:spcBef>
            </a:pPr>
            <a:r>
              <a:rPr lang="fa-IR" sz="9600" dirty="0">
                <a:ln>
                  <a:gradFill>
                    <a:gsLst>
                      <a:gs pos="0">
                        <a:prstClr val="white"/>
                      </a:gs>
                      <a:gs pos="50000">
                        <a:prstClr val="white">
                          <a:lumMod val="75000"/>
                        </a:prstClr>
                      </a:gs>
                    </a:gsLst>
                    <a:lin ang="5400000" scaled="0"/>
                  </a:gradFill>
                </a:ln>
                <a:solidFill>
                  <a:schemeClr val="accent4">
                    <a:lumMod val="50000"/>
                  </a:schemeClr>
                </a:solidFill>
              </a:rPr>
              <a:t> </a:t>
            </a:r>
            <a:r>
              <a:rPr lang="fa-IR" sz="9600" dirty="0" smtClean="0">
                <a:ln>
                  <a:gradFill>
                    <a:gsLst>
                      <a:gs pos="0">
                        <a:prstClr val="white"/>
                      </a:gs>
                      <a:gs pos="50000">
                        <a:prstClr val="white">
                          <a:lumMod val="75000"/>
                        </a:prstClr>
                      </a:gs>
                    </a:gsLst>
                    <a:lin ang="5400000" scaled="0"/>
                  </a:gradFill>
                </a:ln>
                <a:solidFill>
                  <a:schemeClr val="accent4">
                    <a:lumMod val="50000"/>
                  </a:schemeClr>
                </a:solidFill>
              </a:rPr>
              <a:t>معرفی</a:t>
            </a:r>
            <a:endParaRPr lang="en-US" sz="9600" dirty="0">
              <a:ln>
                <a:gradFill>
                  <a:gsLst>
                    <a:gs pos="0">
                      <a:prstClr val="white"/>
                    </a:gs>
                    <a:gs pos="50000">
                      <a:prstClr val="white">
                        <a:lumMod val="75000"/>
                      </a:prstClr>
                    </a:gs>
                  </a:gsLst>
                  <a:lin ang="5400000" scaled="0"/>
                </a:gradFill>
              </a:ln>
              <a:solidFill>
                <a:schemeClr val="accent4">
                  <a:lumMod val="50000"/>
                </a:schemeClr>
              </a:solidFill>
            </a:endParaRPr>
          </a:p>
        </p:txBody>
      </p:sp>
    </p:spTree>
    <p:extLst>
      <p:ext uri="{BB962C8B-B14F-4D97-AF65-F5344CB8AC3E}">
        <p14:creationId xmlns:p14="http://schemas.microsoft.com/office/powerpoint/2010/main" val="107239228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تصورات ضداپن سورس شرکت ها و سازمان ها</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2400" dirty="0"/>
              <a:t>سوابق بد ذهنی و تجربه منفی با اپن سورس ها</a:t>
            </a:r>
          </a:p>
          <a:p>
            <a:pPr algn="r" rtl="1"/>
            <a:r>
              <a:rPr lang="fa-IR" sz="2400" dirty="0"/>
              <a:t>سورس های داخلی بعلت انحصاری بودن و بسته بودن سورس امن تر و قابل اعتمادترند</a:t>
            </a:r>
          </a:p>
          <a:p>
            <a:pPr algn="r" rtl="1"/>
            <a:r>
              <a:rPr lang="fa-IR" sz="2400" dirty="0"/>
              <a:t>استناد به گزارش ها و سامانه های هک این اپن سورس ها</a:t>
            </a:r>
          </a:p>
          <a:p>
            <a:pPr algn="r" rtl="1"/>
            <a:r>
              <a:rPr lang="fa-IR" sz="2400" dirty="0"/>
              <a:t>باید از نرم افزارهای تولید داخل حمایت کرد</a:t>
            </a:r>
          </a:p>
          <a:p>
            <a:pPr algn="r" rtl="1"/>
            <a:r>
              <a:rPr lang="fa-IR" sz="2400" dirty="0"/>
              <a:t>آن نرم افزارهای خارجی ممکن است حاوی مکانیزم های خائنانه باشد</a:t>
            </a:r>
          </a:p>
          <a:p>
            <a:pPr algn="r" rtl="1"/>
            <a:r>
              <a:rPr lang="fa-IR" sz="2400" dirty="0"/>
              <a:t>اپن سورس یعنی دم دستی </a:t>
            </a:r>
            <a:r>
              <a:rPr lang="fa-IR" sz="2400" dirty="0" smtClean="0"/>
              <a:t>، یعنی </a:t>
            </a:r>
            <a:r>
              <a:rPr lang="fa-IR" sz="2400" dirty="0"/>
              <a:t>ارزان و نه حرفه ای</a:t>
            </a:r>
          </a:p>
        </p:txBody>
      </p:sp>
    </p:spTree>
    <p:extLst>
      <p:ext uri="{BB962C8B-B14F-4D97-AF65-F5344CB8AC3E}">
        <p14:creationId xmlns:p14="http://schemas.microsoft.com/office/powerpoint/2010/main" val="424563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8800" dirty="0" smtClean="0">
                <a:ln>
                  <a:gradFill>
                    <a:gsLst>
                      <a:gs pos="0">
                        <a:prstClr val="white"/>
                      </a:gs>
                      <a:gs pos="50000">
                        <a:prstClr val="white">
                          <a:lumMod val="75000"/>
                        </a:prstClr>
                      </a:gs>
                    </a:gsLst>
                    <a:lin ang="5400000" scaled="0"/>
                  </a:gradFill>
                </a:ln>
                <a:solidFill>
                  <a:schemeClr val="accent4">
                    <a:lumMod val="50000"/>
                  </a:schemeClr>
                </a:solidFill>
              </a:rPr>
              <a:t>پیروزی با اپن سورس</a:t>
            </a:r>
            <a:endParaRPr lang="en-US" sz="4800" dirty="0">
              <a:solidFill>
                <a:schemeClr val="accent4">
                  <a:lumMod val="50000"/>
                </a:schemeClr>
              </a:solidFill>
            </a:endParaRPr>
          </a:p>
        </p:txBody>
      </p:sp>
    </p:spTree>
    <p:extLst>
      <p:ext uri="{BB962C8B-B14F-4D97-AF65-F5344CB8AC3E}">
        <p14:creationId xmlns:p14="http://schemas.microsoft.com/office/powerpoint/2010/main" val="90457213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انقلاب در شرکت</a:t>
            </a:r>
            <a:endParaRPr lang="en-US" sz="4000" dirty="0"/>
          </a:p>
        </p:txBody>
      </p:sp>
      <p:sp>
        <p:nvSpPr>
          <p:cNvPr id="4" name="Text Placeholder 3"/>
          <p:cNvSpPr>
            <a:spLocks noGrp="1"/>
          </p:cNvSpPr>
          <p:nvPr>
            <p:ph type="body" sz="half" idx="2"/>
          </p:nvPr>
        </p:nvSpPr>
        <p:spPr>
          <a:xfrm>
            <a:off x="107504" y="1124745"/>
            <a:ext cx="3240360" cy="4133056"/>
          </a:xfrm>
        </p:spPr>
        <p:txBody>
          <a:bodyPr>
            <a:noAutofit/>
          </a:bodyPr>
          <a:lstStyle/>
          <a:p>
            <a:pPr marL="342900" indent="-342900" algn="r" rtl="1">
              <a:buFont typeface="Arial" pitchFamily="34" charset="0"/>
              <a:buChar char="•"/>
            </a:pPr>
            <a:r>
              <a:rPr lang="fa-IR" sz="3100" b="1" dirty="0" smtClean="0"/>
              <a:t>نصب </a:t>
            </a:r>
            <a:r>
              <a:rPr lang="fa-IR" sz="3100" b="1" dirty="0" smtClean="0"/>
              <a:t>پدر پیر مهربان حکیم ناصح دلسوز</a:t>
            </a:r>
          </a:p>
          <a:p>
            <a:pPr marL="342900" indent="-342900" algn="r" rtl="1">
              <a:buFont typeface="Arial" pitchFamily="34" charset="0"/>
              <a:buChar char="•"/>
            </a:pPr>
            <a:r>
              <a:rPr lang="fa-IR" sz="3100" b="1" dirty="0" smtClean="0"/>
              <a:t>توقف کامل خط تولید و توسعه نرم افزار</a:t>
            </a:r>
          </a:p>
          <a:p>
            <a:pPr marL="342900" indent="-342900" algn="r" rtl="1">
              <a:buFont typeface="Arial" pitchFamily="34" charset="0"/>
              <a:buChar char="•"/>
            </a:pPr>
            <a:r>
              <a:rPr lang="fa-IR" sz="3100" b="1" dirty="0" smtClean="0"/>
              <a:t>اقبال به نرم افزارهای اپن سورس</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620688"/>
            <a:ext cx="4824536" cy="5958095"/>
          </a:xfrm>
          <a:prstGeom prst="rect">
            <a:avLst/>
          </a:prstGeom>
        </p:spPr>
      </p:pic>
    </p:spTree>
    <p:extLst>
      <p:ext uri="{BB962C8B-B14F-4D97-AF65-F5344CB8AC3E}">
        <p14:creationId xmlns:p14="http://schemas.microsoft.com/office/powerpoint/2010/main" val="914680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Titr" pitchFamily="2" charset="-78"/>
              </a:rPr>
              <a:t>آینده از اپن سورس کاران</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Autofit/>
          </a:bodyPr>
          <a:lstStyle/>
          <a:p>
            <a:pPr algn="r" rtl="1"/>
            <a:r>
              <a:rPr lang="fa-IR" sz="2800" dirty="0"/>
              <a:t>مرزهای بسته </a:t>
            </a:r>
            <a:r>
              <a:rPr lang="fa-IR" sz="2800" dirty="0" smtClean="0"/>
              <a:t>، باز خواهند </a:t>
            </a:r>
            <a:r>
              <a:rPr lang="fa-IR" sz="2800" dirty="0"/>
              <a:t>شد</a:t>
            </a:r>
          </a:p>
          <a:p>
            <a:pPr algn="r" rtl="1"/>
            <a:r>
              <a:rPr lang="fa-IR" sz="2800" dirty="0"/>
              <a:t>این فیلتراسیون شدید از وب برداشته خواهد شد</a:t>
            </a:r>
          </a:p>
          <a:p>
            <a:pPr algn="r" rtl="1"/>
            <a:r>
              <a:rPr lang="fa-IR" sz="2800" dirty="0"/>
              <a:t>تصورات غلط اصلاح خواهد شد</a:t>
            </a:r>
          </a:p>
          <a:p>
            <a:pPr algn="r" rtl="1"/>
            <a:r>
              <a:rPr lang="fa-IR" sz="2800" dirty="0"/>
              <a:t>این بخشنامه های غیرمنطقی و رویکردهای ناصحیح تغییر خواهد کرد</a:t>
            </a:r>
          </a:p>
          <a:p>
            <a:pPr algn="r" rtl="1"/>
            <a:r>
              <a:rPr lang="fa-IR" sz="2800" dirty="0"/>
              <a:t>تحریم ها حل خواهد شد </a:t>
            </a:r>
          </a:p>
          <a:p>
            <a:pPr algn="r" rtl="1"/>
            <a:r>
              <a:rPr lang="fa-IR" sz="2800" dirty="0"/>
              <a:t>فرهنگ افتخار به اختراع دوباره چرخ </a:t>
            </a:r>
            <a:r>
              <a:rPr lang="fa-IR" sz="2800" dirty="0" smtClean="0"/>
              <a:t>، آنهم </a:t>
            </a:r>
            <a:r>
              <a:rPr lang="fa-IR" sz="2800" dirty="0"/>
              <a:t>پس از هزارسال حل خواهد شد</a:t>
            </a:r>
          </a:p>
          <a:p>
            <a:pPr algn="r" rtl="1"/>
            <a:r>
              <a:rPr lang="fa-IR" sz="2800" dirty="0" smtClean="0"/>
              <a:t>نرم </a:t>
            </a:r>
            <a:r>
              <a:rPr lang="fa-IR" sz="2800" dirty="0"/>
              <a:t>افزارهای داخلی برای ادامه حیات بین المللی هیچ شانسی نخواهند داشت</a:t>
            </a:r>
          </a:p>
        </p:txBody>
      </p:sp>
    </p:spTree>
    <p:extLst>
      <p:ext uri="{BB962C8B-B14F-4D97-AF65-F5344CB8AC3E}">
        <p14:creationId xmlns:p14="http://schemas.microsoft.com/office/powerpoint/2010/main" val="34692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Titr" pitchFamily="2" charset="-78"/>
              </a:rPr>
              <a:t>وضعیت </a:t>
            </a:r>
            <a:r>
              <a:rPr lang="fa-IR" dirty="0" smtClean="0">
                <a:cs typeface="B Titr" pitchFamily="2" charset="-78"/>
              </a:rPr>
              <a:t>خوب کنونی بعضی اپن </a:t>
            </a:r>
            <a:r>
              <a:rPr lang="fa-IR" dirty="0">
                <a:cs typeface="B Titr" pitchFamily="2" charset="-78"/>
              </a:rPr>
              <a:t>سورس کاران</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3600" dirty="0"/>
              <a:t>بوجود </a:t>
            </a:r>
            <a:r>
              <a:rPr lang="fa-IR" sz="3600" dirty="0" smtClean="0"/>
              <a:t>آمدن بعضی </a:t>
            </a:r>
            <a:r>
              <a:rPr lang="fa-IR" sz="3600" dirty="0"/>
              <a:t>شرکت های خوب اپن سورس کار با کار تیمی </a:t>
            </a:r>
          </a:p>
          <a:p>
            <a:pPr algn="r" rtl="1"/>
            <a:r>
              <a:rPr lang="fa-IR" sz="3600" dirty="0" smtClean="0"/>
              <a:t>متولید شدن بعضی نمونه </a:t>
            </a:r>
            <a:r>
              <a:rPr lang="fa-IR" sz="3600" dirty="0"/>
              <a:t>کارهای معتبر و با کیفیت</a:t>
            </a:r>
          </a:p>
          <a:p>
            <a:pPr algn="r" rtl="1"/>
            <a:r>
              <a:rPr lang="fa-IR" sz="3600" dirty="0"/>
              <a:t>آشنایی با آخرین ضوابط و استانداردها و تکنیک های طراحی </a:t>
            </a:r>
            <a:r>
              <a:rPr lang="fa-IR" sz="3600" dirty="0" smtClean="0"/>
              <a:t>وب</a:t>
            </a:r>
          </a:p>
          <a:p>
            <a:pPr algn="r" rtl="1"/>
            <a:r>
              <a:rPr lang="fa-IR" sz="3600" dirty="0" smtClean="0"/>
              <a:t>روی آوردن بعضی سازمان های هوشمند و فهیم و بزرگ به اپن سورس</a:t>
            </a:r>
            <a:endParaRPr lang="fa-IR" sz="3600" dirty="0"/>
          </a:p>
        </p:txBody>
      </p:sp>
    </p:spTree>
    <p:extLst>
      <p:ext uri="{BB962C8B-B14F-4D97-AF65-F5344CB8AC3E}">
        <p14:creationId xmlns:p14="http://schemas.microsoft.com/office/powerpoint/2010/main" val="344260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7200" dirty="0" smtClean="0">
                <a:ln>
                  <a:gradFill>
                    <a:gsLst>
                      <a:gs pos="0">
                        <a:prstClr val="white"/>
                      </a:gs>
                      <a:gs pos="50000">
                        <a:prstClr val="white">
                          <a:lumMod val="75000"/>
                        </a:prstClr>
                      </a:gs>
                    </a:gsLst>
                    <a:lin ang="5400000" scaled="0"/>
                  </a:gradFill>
                </a:ln>
                <a:solidFill>
                  <a:schemeClr val="accent4">
                    <a:lumMod val="50000"/>
                  </a:schemeClr>
                </a:solidFill>
              </a:rPr>
              <a:t>چرخ را از نو اختراع نکنیم!	</a:t>
            </a:r>
            <a:endParaRPr lang="en-US" sz="4000" dirty="0">
              <a:solidFill>
                <a:schemeClr val="accent4">
                  <a:lumMod val="50000"/>
                </a:schemeClr>
              </a:solidFill>
            </a:endParaRPr>
          </a:p>
        </p:txBody>
      </p:sp>
    </p:spTree>
    <p:extLst>
      <p:ext uri="{BB962C8B-B14F-4D97-AF65-F5344CB8AC3E}">
        <p14:creationId xmlns:p14="http://schemas.microsoft.com/office/powerpoint/2010/main" val="292680200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Autofit/>
          </a:bodyPr>
          <a:lstStyle/>
          <a:p>
            <a:pPr algn="r" rtl="1"/>
            <a:r>
              <a:rPr lang="fa-IR" sz="2800" dirty="0">
                <a:cs typeface="B Titr" pitchFamily="2" charset="-78"/>
              </a:rPr>
              <a:t>فهرستی از اختراعات دوباره چرخ</a:t>
            </a:r>
            <a:endParaRPr lang="en-US" sz="3200" dirty="0"/>
          </a:p>
        </p:txBody>
      </p:sp>
      <p:sp>
        <p:nvSpPr>
          <p:cNvPr id="4" name="Text Placeholder 3"/>
          <p:cNvSpPr>
            <a:spLocks noGrp="1"/>
          </p:cNvSpPr>
          <p:nvPr>
            <p:ph type="body" sz="half" idx="2"/>
          </p:nvPr>
        </p:nvSpPr>
        <p:spPr>
          <a:xfrm>
            <a:off x="228600" y="1124745"/>
            <a:ext cx="3008313" cy="4133056"/>
          </a:xfrm>
        </p:spPr>
        <p:txBody>
          <a:bodyPr>
            <a:noAutofit/>
          </a:bodyPr>
          <a:lstStyle/>
          <a:p>
            <a:pPr marL="457200" indent="-457200" algn="r" rtl="1">
              <a:buFont typeface="Arial" panose="020B0604020202020204" pitchFamily="34" charset="0"/>
              <a:buChar char="•"/>
            </a:pPr>
            <a:r>
              <a:rPr lang="fa-IR" sz="3000" dirty="0"/>
              <a:t>ای‌میل ملی</a:t>
            </a:r>
          </a:p>
          <a:p>
            <a:pPr marL="457200" indent="-457200" algn="r" rtl="1">
              <a:buFont typeface="Arial" panose="020B0604020202020204" pitchFamily="34" charset="0"/>
              <a:buChar char="•"/>
            </a:pPr>
            <a:r>
              <a:rPr lang="fa-IR" sz="3000" dirty="0"/>
              <a:t>موتور جست‌وجوی ملی</a:t>
            </a:r>
          </a:p>
          <a:p>
            <a:pPr marL="457200" indent="-457200" algn="r" rtl="1">
              <a:buFont typeface="Arial" panose="020B0604020202020204" pitchFamily="34" charset="0"/>
              <a:buChar char="•"/>
            </a:pPr>
            <a:r>
              <a:rPr lang="fa-IR" sz="3000" dirty="0"/>
              <a:t>اینترنت ملی</a:t>
            </a:r>
          </a:p>
          <a:p>
            <a:pPr marL="457200" indent="-457200" algn="r" rtl="1">
              <a:buFont typeface="Arial" panose="020B0604020202020204" pitchFamily="34" charset="0"/>
              <a:buChar char="•"/>
            </a:pPr>
            <a:r>
              <a:rPr lang="fa-IR" sz="3000" dirty="0"/>
              <a:t>شبکه اجتماعی </a:t>
            </a:r>
            <a:r>
              <a:rPr lang="fa-IR" sz="3000" dirty="0" smtClean="0"/>
              <a:t>ملی</a:t>
            </a:r>
          </a:p>
          <a:p>
            <a:pPr marL="457200" indent="-457200" algn="r" rtl="1">
              <a:buFont typeface="Arial" panose="020B0604020202020204" pitchFamily="34" charset="0"/>
              <a:buChar char="•"/>
            </a:pPr>
            <a:r>
              <a:rPr lang="fa-IR" sz="3000" dirty="0" smtClean="0"/>
              <a:t>موتور ملی</a:t>
            </a:r>
          </a:p>
          <a:p>
            <a:pPr marL="457200" indent="-457200" algn="r" rtl="1">
              <a:buFont typeface="Arial" panose="020B0604020202020204" pitchFamily="34" charset="0"/>
              <a:buChar char="•"/>
            </a:pPr>
            <a:r>
              <a:rPr lang="fa-IR" sz="3000" dirty="0" smtClean="0"/>
              <a:t>....</a:t>
            </a:r>
            <a:endParaRPr lang="fa-IR" sz="3000" dirty="0"/>
          </a:p>
        </p:txBody>
      </p:sp>
      <p:pic>
        <p:nvPicPr>
          <p:cNvPr id="3" name="Picture 2"/>
          <p:cNvPicPr>
            <a:picLocks noChangeAspect="1"/>
          </p:cNvPicPr>
          <p:nvPr/>
        </p:nvPicPr>
        <p:blipFill rotWithShape="1">
          <a:blip r:embed="rId2"/>
          <a:srcRect l="-1" t="27273" r="45514" b="2782"/>
          <a:stretch/>
        </p:blipFill>
        <p:spPr>
          <a:xfrm>
            <a:off x="3621039" y="764704"/>
            <a:ext cx="5366037" cy="5832648"/>
          </a:xfrm>
          <a:prstGeom prst="rect">
            <a:avLst/>
          </a:prstGeom>
        </p:spPr>
      </p:pic>
    </p:spTree>
    <p:extLst>
      <p:ext uri="{BB962C8B-B14F-4D97-AF65-F5344CB8AC3E}">
        <p14:creationId xmlns:p14="http://schemas.microsoft.com/office/powerpoint/2010/main" val="3734389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8800" dirty="0" smtClean="0">
                <a:ln>
                  <a:gradFill>
                    <a:gsLst>
                      <a:gs pos="0">
                        <a:prstClr val="white"/>
                      </a:gs>
                      <a:gs pos="50000">
                        <a:prstClr val="white">
                          <a:lumMod val="75000"/>
                        </a:prstClr>
                      </a:gs>
                    </a:gsLst>
                    <a:lin ang="5400000" scaled="0"/>
                  </a:gradFill>
                </a:ln>
                <a:solidFill>
                  <a:schemeClr val="accent4">
                    <a:lumMod val="50000"/>
                  </a:schemeClr>
                </a:solidFill>
              </a:rPr>
              <a:t>این نتیجه بدیهی نیست!</a:t>
            </a:r>
            <a:endParaRPr lang="en-US" sz="4800" dirty="0">
              <a:solidFill>
                <a:schemeClr val="accent4">
                  <a:lumMod val="50000"/>
                </a:schemeClr>
              </a:solidFill>
            </a:endParaRPr>
          </a:p>
        </p:txBody>
      </p:sp>
    </p:spTree>
    <p:extLst>
      <p:ext uri="{BB962C8B-B14F-4D97-AF65-F5344CB8AC3E}">
        <p14:creationId xmlns:p14="http://schemas.microsoft.com/office/powerpoint/2010/main" val="7827128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Titr" pitchFamily="2" charset="-78"/>
              </a:rPr>
              <a:t>فرهنگ اختراع دوباره چرخ فقط </a:t>
            </a:r>
            <a:r>
              <a:rPr lang="fa-IR" dirty="0" smtClean="0">
                <a:cs typeface="B Titr" pitchFamily="2" charset="-78"/>
              </a:rPr>
              <a:t>منحصر در </a:t>
            </a:r>
            <a:r>
              <a:rPr lang="fa-IR" dirty="0">
                <a:cs typeface="B Titr" pitchFamily="2" charset="-78"/>
              </a:rPr>
              <a:t>نرم افزار نیست</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2400" dirty="0"/>
              <a:t>اکنون در صنعت خودروسازی، هواپیما </a:t>
            </a:r>
            <a:r>
              <a:rPr lang="fa-IR" sz="2400" dirty="0" smtClean="0"/>
              <a:t>سازی و</a:t>
            </a:r>
            <a:r>
              <a:rPr lang="fa-IR" sz="2400" dirty="0"/>
              <a:t>... داریم همین اشتباه را مرتکب </a:t>
            </a:r>
            <a:r>
              <a:rPr lang="fa-IR" sz="2400" dirty="0" smtClean="0"/>
              <a:t>میشویم</a:t>
            </a:r>
            <a:endParaRPr lang="fa-IR" sz="2400" dirty="0"/>
          </a:p>
          <a:p>
            <a:pPr algn="r" rtl="1"/>
            <a:r>
              <a:rPr lang="fa-IR" sz="2400" dirty="0"/>
              <a:t>از طرفی با تمام دنیا </a:t>
            </a:r>
            <a:r>
              <a:rPr lang="fa-IR" sz="2400" dirty="0" smtClean="0"/>
              <a:t>مشکل داریم و </a:t>
            </a:r>
            <a:r>
              <a:rPr lang="fa-IR" sz="2400" dirty="0" smtClean="0"/>
              <a:t>از </a:t>
            </a:r>
            <a:r>
              <a:rPr lang="fa-IR" sz="2400" dirty="0"/>
              <a:t>طرف دیگر تعبیر غلط از استقلال و سازندگی </a:t>
            </a:r>
            <a:r>
              <a:rPr lang="fa-IR" sz="2400" dirty="0" smtClean="0"/>
              <a:t>و خودکفایی داریم</a:t>
            </a:r>
            <a:endParaRPr lang="fa-IR" sz="2400" dirty="0"/>
          </a:p>
          <a:p>
            <a:pPr algn="r" rtl="1"/>
            <a:r>
              <a:rPr lang="fa-IR" sz="2400" dirty="0" smtClean="0"/>
              <a:t>عمدتا نمیدانیم قبلا چرخ را اختراع کرده اند. فکر می کنیم </a:t>
            </a:r>
            <a:r>
              <a:rPr lang="fa-IR" sz="2400" dirty="0" smtClean="0"/>
              <a:t>اختراع چرخ اویلن بار ، بذهن </a:t>
            </a:r>
            <a:r>
              <a:rPr lang="fa-IR" sz="2400" dirty="0" smtClean="0"/>
              <a:t>ما رسیده است!</a:t>
            </a:r>
          </a:p>
          <a:p>
            <a:pPr algn="r" rtl="1"/>
            <a:r>
              <a:rPr lang="fa-IR" sz="2400" dirty="0" smtClean="0"/>
              <a:t>اصولا فکر می کنیم از همه جلوتریم لذا حدس نمی زنیم آنچه امروز به ذهن ما می رسد </a:t>
            </a:r>
            <a:r>
              <a:rPr lang="fa-IR" sz="2400" dirty="0" smtClean="0"/>
              <a:t>، صد </a:t>
            </a:r>
            <a:r>
              <a:rPr lang="fa-IR" sz="2400" dirty="0" smtClean="0"/>
              <a:t>سال پیش از ذهن کسانی دیگر گذشته است!</a:t>
            </a:r>
          </a:p>
          <a:p>
            <a:pPr algn="r" rtl="1"/>
            <a:r>
              <a:rPr lang="fa-IR" sz="2400" dirty="0" smtClean="0"/>
              <a:t>اگر هم چرخ </a:t>
            </a:r>
            <a:r>
              <a:rPr lang="fa-IR" sz="2400" dirty="0"/>
              <a:t>آنها را </a:t>
            </a:r>
            <a:r>
              <a:rPr lang="fa-IR" sz="2400" dirty="0" smtClean="0"/>
              <a:t>ببینیم ظرایفش </a:t>
            </a:r>
            <a:r>
              <a:rPr lang="fa-IR" sz="2400" dirty="0"/>
              <a:t>را نمیفهمیم، ایده چرخ هم که </a:t>
            </a:r>
            <a:r>
              <a:rPr lang="fa-IR" sz="2400" dirty="0" smtClean="0"/>
              <a:t>بذهن خودمان </a:t>
            </a:r>
            <a:r>
              <a:rPr lang="fa-IR" sz="2400" dirty="0"/>
              <a:t>میرسد اشکالاتش را </a:t>
            </a:r>
            <a:r>
              <a:rPr lang="fa-IR" sz="2400" dirty="0" smtClean="0"/>
              <a:t>نمیدانیم!</a:t>
            </a:r>
            <a:endParaRPr lang="fa-IR" sz="2400" dirty="0"/>
          </a:p>
          <a:p>
            <a:pPr algn="r" rtl="1"/>
            <a:r>
              <a:rPr lang="fa-IR" sz="2400" dirty="0"/>
              <a:t>شعور و تدبیر لازم برای برقراری تعامل برد برد با آنانكه سالهاست چرخ ساخته اند را </a:t>
            </a:r>
            <a:r>
              <a:rPr lang="fa-IR" sz="2400" dirty="0" smtClean="0"/>
              <a:t>هم نداریم!</a:t>
            </a:r>
            <a:endParaRPr lang="fa-IR" sz="2400" dirty="0"/>
          </a:p>
        </p:txBody>
      </p:sp>
    </p:spTree>
    <p:extLst>
      <p:ext uri="{BB962C8B-B14F-4D97-AF65-F5344CB8AC3E}">
        <p14:creationId xmlns:p14="http://schemas.microsoft.com/office/powerpoint/2010/main" val="118758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Titr" pitchFamily="2" charset="-78"/>
              </a:rPr>
              <a:t>این خطای محرز </a:t>
            </a:r>
            <a:r>
              <a:rPr lang="fa-IR" dirty="0" smtClean="0">
                <a:cs typeface="B Titr" pitchFamily="2" charset="-78"/>
              </a:rPr>
              <a:t>(تولید سی ام اس)را </a:t>
            </a:r>
            <a:r>
              <a:rPr lang="fa-IR" dirty="0">
                <a:cs typeface="B Titr" pitchFamily="2" charset="-78"/>
              </a:rPr>
              <a:t>هنوز هم تکرار </a:t>
            </a:r>
            <a:r>
              <a:rPr lang="fa-IR" dirty="0" smtClean="0">
                <a:cs typeface="B Titr" pitchFamily="2" charset="-78"/>
              </a:rPr>
              <a:t>میکنند!</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3600" dirty="0"/>
              <a:t>هرساله در الکامپ 5 تا 10 سی ام اس جدید غیر اپن سورس معرفی میشود</a:t>
            </a:r>
          </a:p>
          <a:p>
            <a:pPr algn="r" rtl="1"/>
            <a:r>
              <a:rPr lang="fa-IR" sz="3600" dirty="0"/>
              <a:t>بخشنامه های جدیدی علیه استفاده از سیستم های مدیریت محتوای اپن سورس در حال ابلاغ در بعضی دستگاه هاست</a:t>
            </a:r>
          </a:p>
          <a:p>
            <a:pPr algn="r" rtl="1"/>
            <a:r>
              <a:rPr lang="fa-IR" sz="3600" dirty="0"/>
              <a:t>همچنان مشتریان ما راه حل غیر اپن سورس ما را بیشتر میپسندند تا راه حل اپن سورس مان </a:t>
            </a:r>
          </a:p>
        </p:txBody>
      </p:sp>
    </p:spTree>
    <p:extLst>
      <p:ext uri="{BB962C8B-B14F-4D97-AF65-F5344CB8AC3E}">
        <p14:creationId xmlns:p14="http://schemas.microsoft.com/office/powerpoint/2010/main" val="190358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4" y="195530"/>
            <a:ext cx="3008313" cy="576064"/>
          </a:xfrm>
        </p:spPr>
        <p:txBody>
          <a:bodyPr>
            <a:normAutofit fontScale="90000"/>
          </a:bodyPr>
          <a:lstStyle/>
          <a:p>
            <a:pPr algn="r" rtl="1"/>
            <a:r>
              <a:rPr lang="fa-IR" sz="4000" dirty="0" smtClean="0"/>
              <a:t>مهدی ربیعی</a:t>
            </a:r>
            <a:endParaRPr lang="en-US" sz="4000"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3707904" y="771594"/>
            <a:ext cx="5209928" cy="5321702"/>
          </a:xfrm>
        </p:spPr>
      </p:pic>
      <p:sp>
        <p:nvSpPr>
          <p:cNvPr id="4" name="Text Placeholder 3"/>
          <p:cNvSpPr>
            <a:spLocks noGrp="1"/>
          </p:cNvSpPr>
          <p:nvPr>
            <p:ph type="body" sz="half" idx="2"/>
          </p:nvPr>
        </p:nvSpPr>
        <p:spPr>
          <a:xfrm>
            <a:off x="227484" y="771594"/>
            <a:ext cx="3008313" cy="4133056"/>
          </a:xfrm>
        </p:spPr>
        <p:txBody>
          <a:bodyPr>
            <a:normAutofit/>
          </a:bodyPr>
          <a:lstStyle/>
          <a:p>
            <a:pPr marL="342900" indent="-342900" algn="r" rtl="1">
              <a:buFont typeface="Arial" pitchFamily="34" charset="0"/>
              <a:buChar char="•"/>
            </a:pPr>
            <a:r>
              <a:rPr lang="fa-IR" sz="2400" b="1" dirty="0" smtClean="0"/>
              <a:t>متولد</a:t>
            </a:r>
            <a:r>
              <a:rPr lang="fa-IR" sz="2400" dirty="0" smtClean="0"/>
              <a:t> 1358</a:t>
            </a:r>
          </a:p>
          <a:p>
            <a:pPr marL="342900" indent="-342900" algn="r" rtl="1">
              <a:buFont typeface="Arial" pitchFamily="34" charset="0"/>
              <a:buChar char="•"/>
            </a:pPr>
            <a:r>
              <a:rPr lang="fa-IR" sz="2400" b="1" dirty="0" smtClean="0"/>
              <a:t>فارغ التحصیل </a:t>
            </a:r>
            <a:r>
              <a:rPr lang="fa-IR" sz="2400" dirty="0" smtClean="0"/>
              <a:t>نرم افزار از دانشگاه آزاد نجف آباد سال 1382</a:t>
            </a:r>
          </a:p>
          <a:p>
            <a:pPr marL="342900" indent="-342900" algn="r" rtl="1">
              <a:buFont typeface="Arial" pitchFamily="34" charset="0"/>
              <a:buChar char="•"/>
            </a:pPr>
            <a:r>
              <a:rPr lang="fa-IR" sz="2400" b="1" dirty="0" smtClean="0"/>
              <a:t>کچل و شکم گنده!</a:t>
            </a:r>
            <a:endParaRPr lang="en-US" sz="2400" b="1" dirty="0" smtClean="0"/>
          </a:p>
          <a:p>
            <a:pPr marL="342900" indent="-342900" algn="r" rtl="1">
              <a:buFont typeface="Arial" pitchFamily="34" charset="0"/>
              <a:buChar char="•"/>
            </a:pPr>
            <a:r>
              <a:rPr lang="fa-IR" sz="2400" b="1" dirty="0" smtClean="0"/>
              <a:t>تخصص</a:t>
            </a:r>
            <a:r>
              <a:rPr lang="fa-IR" sz="2400" dirty="0" smtClean="0"/>
              <a:t> </a:t>
            </a:r>
            <a:r>
              <a:rPr lang="fa-IR" sz="2400" dirty="0" smtClean="0"/>
              <a:t>: </a:t>
            </a:r>
          </a:p>
          <a:p>
            <a:pPr marL="800100" lvl="1" indent="-342900" algn="r" rtl="1">
              <a:buFont typeface="Arial" pitchFamily="34" charset="0"/>
              <a:buChar char="•"/>
            </a:pPr>
            <a:r>
              <a:rPr lang="fa-IR" sz="2000" dirty="0" smtClean="0"/>
              <a:t>برنامه </a:t>
            </a:r>
            <a:r>
              <a:rPr lang="fa-IR" sz="2000" dirty="0" smtClean="0"/>
              <a:t>نویس و طراح </a:t>
            </a:r>
            <a:r>
              <a:rPr lang="fa-IR" sz="2000" dirty="0" smtClean="0"/>
              <a:t>وب</a:t>
            </a:r>
          </a:p>
          <a:p>
            <a:pPr marL="800100" lvl="1" indent="-342900" algn="r" rtl="1">
              <a:buFont typeface="Arial" pitchFamily="34" charset="0"/>
              <a:buChar char="•"/>
            </a:pPr>
            <a:r>
              <a:rPr lang="fa-IR" sz="2000" dirty="0" smtClean="0"/>
              <a:t>کارشناس بازاریابی اینترنتی </a:t>
            </a:r>
            <a:endParaRPr lang="fa-IR" sz="2000" dirty="0" smtClean="0"/>
          </a:p>
          <a:p>
            <a:pPr marL="342900" indent="-342900" algn="r" rtl="1">
              <a:buFont typeface="Arial" pitchFamily="34" charset="0"/>
              <a:buChar char="•"/>
            </a:pPr>
            <a:endParaRPr lang="fa-IR" sz="2400" b="1" dirty="0"/>
          </a:p>
          <a:p>
            <a:pPr marL="800100" lvl="1" indent="-342900" algn="r" rtl="1">
              <a:buFont typeface="Arial" pitchFamily="34" charset="0"/>
              <a:buChar char="•"/>
            </a:pPr>
            <a:endParaRPr lang="en-US" sz="2000" dirty="0"/>
          </a:p>
        </p:txBody>
      </p:sp>
    </p:spTree>
    <p:extLst>
      <p:ext uri="{BB962C8B-B14F-4D97-AF65-F5344CB8AC3E}">
        <p14:creationId xmlns:p14="http://schemas.microsoft.com/office/powerpoint/2010/main" val="3940477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a:lnSpc>
                <a:spcPct val="80000"/>
              </a:lnSpc>
              <a:spcBef>
                <a:spcPts val="0"/>
              </a:spcBef>
            </a:pPr>
            <a:r>
              <a:rPr lang="fa-IR" sz="9600" dirty="0">
                <a:ln>
                  <a:gradFill>
                    <a:gsLst>
                      <a:gs pos="0">
                        <a:prstClr val="white"/>
                      </a:gs>
                      <a:gs pos="50000">
                        <a:prstClr val="white">
                          <a:lumMod val="75000"/>
                        </a:prstClr>
                      </a:gs>
                    </a:gsLst>
                    <a:lin ang="5400000" scaled="0"/>
                  </a:gradFill>
                </a:ln>
                <a:solidFill>
                  <a:schemeClr val="accent4">
                    <a:lumMod val="50000"/>
                  </a:schemeClr>
                </a:solidFill>
              </a:rPr>
              <a:t>پایان</a:t>
            </a:r>
            <a:endParaRPr lang="en-US" sz="9600" dirty="0">
              <a:ln>
                <a:gradFill>
                  <a:gsLst>
                    <a:gs pos="0">
                      <a:prstClr val="white"/>
                    </a:gs>
                    <a:gs pos="50000">
                      <a:prstClr val="white">
                        <a:lumMod val="75000"/>
                      </a:prstClr>
                    </a:gs>
                  </a:gsLst>
                  <a:lin ang="5400000" scaled="0"/>
                </a:gradFill>
              </a:ln>
              <a:solidFill>
                <a:schemeClr val="accent4">
                  <a:lumMod val="50000"/>
                </a:schemeClr>
              </a:solidFill>
            </a:endParaRPr>
          </a:p>
        </p:txBody>
      </p:sp>
    </p:spTree>
    <p:extLst>
      <p:ext uri="{BB962C8B-B14F-4D97-AF65-F5344CB8AC3E}">
        <p14:creationId xmlns:p14="http://schemas.microsoft.com/office/powerpoint/2010/main" val="175167792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پایان</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dirty="0" smtClean="0"/>
              <a:t>نسبت به استعدادهای وطنی نرم افزاری بی اعتقاد نیستم</a:t>
            </a:r>
          </a:p>
          <a:p>
            <a:pPr algn="r" rtl="1"/>
            <a:r>
              <a:rPr lang="fa-IR" dirty="0" smtClean="0"/>
              <a:t>نسبت به اینکه ایران می تواند روزی قطبی در صنعت نرم افزار دنیا شود امیدوارم</a:t>
            </a:r>
          </a:p>
          <a:p>
            <a:pPr algn="r" rtl="1"/>
            <a:r>
              <a:rPr lang="fa-IR" dirty="0" smtClean="0"/>
              <a:t>قصد تعمیم تجربه شخصی خودم را ندارم</a:t>
            </a:r>
          </a:p>
          <a:p>
            <a:pPr algn="r" rtl="1"/>
            <a:r>
              <a:rPr lang="fa-IR" dirty="0" smtClean="0"/>
              <a:t>نسبت به ایران و ایرانی </a:t>
            </a:r>
            <a:r>
              <a:rPr lang="fa-IR" dirty="0" smtClean="0"/>
              <a:t>و آنچه می توانیم بکنیم بی </a:t>
            </a:r>
            <a:r>
              <a:rPr lang="fa-IR" dirty="0" smtClean="0"/>
              <a:t>اعتماد و بی اعتقاد نیستم</a:t>
            </a:r>
          </a:p>
          <a:p>
            <a:pPr algn="r" rtl="1"/>
            <a:endParaRPr lang="en-US" dirty="0"/>
          </a:p>
        </p:txBody>
      </p:sp>
    </p:spTree>
    <p:extLst>
      <p:ext uri="{BB962C8B-B14F-4D97-AF65-F5344CB8AC3E}">
        <p14:creationId xmlns:p14="http://schemas.microsoft.com/office/powerpoint/2010/main" val="97987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مقدمه</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pPr marL="0" indent="0" algn="ctr" rtl="1">
              <a:buNone/>
            </a:pPr>
            <a:r>
              <a:rPr lang="fa-IR" sz="6500" b="1" dirty="0" smtClean="0">
                <a:solidFill>
                  <a:srgbClr val="FF0000"/>
                </a:solidFill>
              </a:rPr>
              <a:t>ببخشید متکلم وحده بودم! مطمئنم بحثم خالی از ایرادهای فراوان نیست! مشتاقانه پذیرای نظرات انتقادی شما خواهم بود</a:t>
            </a:r>
            <a:r>
              <a:rPr lang="fa-IR" sz="6500" b="1" dirty="0" smtClean="0">
                <a:solidFill>
                  <a:srgbClr val="FF0000"/>
                </a:solidFill>
              </a:rPr>
              <a:t>.</a:t>
            </a:r>
            <a:endParaRPr lang="en-US" sz="6500" b="1" dirty="0" smtClean="0">
              <a:solidFill>
                <a:srgbClr val="FF0000"/>
              </a:solidFill>
            </a:endParaRPr>
          </a:p>
          <a:p>
            <a:pPr marL="0" indent="0" algn="ctr" rtl="1">
              <a:buNone/>
            </a:pPr>
            <a:r>
              <a:rPr lang="en-US" sz="6500" dirty="0">
                <a:solidFill>
                  <a:srgbClr val="FF0000"/>
                </a:solidFill>
              </a:rPr>
              <a:t>Manager@parscms.com</a:t>
            </a:r>
            <a:endParaRPr lang="en-US" sz="6000" dirty="0">
              <a:solidFill>
                <a:srgbClr val="FF0000"/>
              </a:solidFill>
            </a:endParaRPr>
          </a:p>
          <a:p>
            <a:pPr marL="0" indent="0" algn="ctr" rtl="1">
              <a:buNone/>
            </a:pPr>
            <a:r>
              <a:rPr lang="en-US" sz="6500" dirty="0" smtClean="0">
                <a:solidFill>
                  <a:srgbClr val="FF0000"/>
                </a:solidFill>
              </a:rPr>
              <a:t>FB.com/</a:t>
            </a:r>
            <a:r>
              <a:rPr lang="en-US" sz="6500" dirty="0" err="1" smtClean="0">
                <a:solidFill>
                  <a:srgbClr val="FF0000"/>
                </a:solidFill>
              </a:rPr>
              <a:t>mahdi.rabie</a:t>
            </a:r>
            <a:endParaRPr lang="en-US" sz="6500" b="1" dirty="0" smtClean="0">
              <a:solidFill>
                <a:srgbClr val="FF0000"/>
              </a:solidFill>
            </a:endParaRPr>
          </a:p>
          <a:p>
            <a:pPr algn="r" rtl="1"/>
            <a:endParaRPr lang="fa-IR" sz="2400" dirty="0" smtClean="0"/>
          </a:p>
        </p:txBody>
      </p:sp>
    </p:spTree>
    <p:extLst>
      <p:ext uri="{BB962C8B-B14F-4D97-AF65-F5344CB8AC3E}">
        <p14:creationId xmlns:p14="http://schemas.microsoft.com/office/powerpoint/2010/main" val="233838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6576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4800" dirty="0" smtClean="0"/>
              <a:t/>
            </a:r>
            <a:br>
              <a:rPr lang="en-US" sz="4800" dirty="0" smtClean="0"/>
            </a:br>
            <a:r>
              <a:rPr lang="fa-IR" sz="4800" b="1" dirty="0" smtClean="0">
                <a:solidFill>
                  <a:schemeClr val="bg1"/>
                </a:solidFill>
                <a:latin typeface="Arial" pitchFamily="34" charset="0"/>
                <a:cs typeface="Arial" pitchFamily="34" charset="0"/>
              </a:rPr>
              <a:t>توفیق و پیروزی از جانب خداست</a:t>
            </a:r>
            <a:endParaRPr lang="en-US" sz="48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3008313" cy="576064"/>
          </a:xfrm>
        </p:spPr>
        <p:txBody>
          <a:bodyPr>
            <a:normAutofit fontScale="90000"/>
          </a:bodyPr>
          <a:lstStyle/>
          <a:p>
            <a:pPr algn="r" rtl="1"/>
            <a:r>
              <a:rPr lang="fa-IR" sz="4000" dirty="0" smtClean="0"/>
              <a:t>پدر مهسا</a:t>
            </a:r>
            <a:endParaRPr lang="en-US" sz="4000" dirty="0"/>
          </a:p>
        </p:txBody>
      </p:sp>
      <p:sp>
        <p:nvSpPr>
          <p:cNvPr id="4" name="Text Placeholder 3"/>
          <p:cNvSpPr>
            <a:spLocks noGrp="1"/>
          </p:cNvSpPr>
          <p:nvPr>
            <p:ph type="body" sz="half" idx="2"/>
          </p:nvPr>
        </p:nvSpPr>
        <p:spPr>
          <a:xfrm>
            <a:off x="228600" y="1124745"/>
            <a:ext cx="3008313" cy="4133056"/>
          </a:xfrm>
        </p:spPr>
        <p:txBody>
          <a:bodyPr>
            <a:normAutofit/>
          </a:bodyPr>
          <a:lstStyle/>
          <a:p>
            <a:pPr marL="342900" indent="-342900" algn="r" rtl="1">
              <a:buFont typeface="Arial" pitchFamily="34" charset="0"/>
              <a:buChar char="•"/>
            </a:pPr>
            <a:r>
              <a:rPr lang="fa-IR" sz="2800" b="1" dirty="0" smtClean="0"/>
              <a:t>بعضی وقتا خوش اخلاق!</a:t>
            </a:r>
            <a:endParaRPr lang="fa-IR" sz="2800" dirty="0" smtClean="0"/>
          </a:p>
          <a:p>
            <a:pPr marL="342900" indent="-342900" algn="r" rtl="1">
              <a:buFont typeface="Arial" pitchFamily="34" charset="0"/>
              <a:buChar char="•"/>
            </a:pPr>
            <a:r>
              <a:rPr lang="fa-IR" sz="2800" b="1" dirty="0" smtClean="0"/>
              <a:t>در بازی با مهسا خلاق ، اگر وقت بیارم!</a:t>
            </a:r>
          </a:p>
          <a:p>
            <a:pPr marL="342900" indent="-342900" algn="r" rtl="1">
              <a:buFont typeface="Arial" pitchFamily="34" charset="0"/>
              <a:buChar char="•"/>
            </a:pPr>
            <a:r>
              <a:rPr lang="fa-IR" sz="2800" b="1" dirty="0" smtClean="0"/>
              <a:t>مهسا هم عاشق باباش البته اگه مامانش نباشه!</a:t>
            </a:r>
            <a:endParaRPr lang="fa-IR" sz="2800" dirty="0" smtClean="0"/>
          </a:p>
        </p:txBody>
      </p:sp>
      <p:pic>
        <p:nvPicPr>
          <p:cNvPr id="8" name="Content Placeholder 7"/>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3624863" y="620688"/>
            <a:ext cx="5339625" cy="5328592"/>
          </a:xfrm>
        </p:spPr>
      </p:pic>
    </p:spTree>
    <p:extLst>
      <p:ext uri="{BB962C8B-B14F-4D97-AF65-F5344CB8AC3E}">
        <p14:creationId xmlns:p14="http://schemas.microsoft.com/office/powerpoint/2010/main" val="3540791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fa-IR" sz="9600" dirty="0">
                <a:ln>
                  <a:gradFill>
                    <a:gsLst>
                      <a:gs pos="0">
                        <a:prstClr val="white"/>
                      </a:gs>
                      <a:gs pos="50000">
                        <a:prstClr val="white">
                          <a:lumMod val="75000"/>
                        </a:prstClr>
                      </a:gs>
                    </a:gsLst>
                    <a:lin ang="5400000" scaled="0"/>
                  </a:gradFill>
                </a:ln>
                <a:solidFill>
                  <a:schemeClr val="accent4">
                    <a:lumMod val="50000"/>
                  </a:schemeClr>
                </a:solidFill>
              </a:rPr>
              <a:t>مقدمه</a:t>
            </a:r>
            <a:endParaRPr lang="en-US" sz="9600" dirty="0">
              <a:ln>
                <a:gradFill>
                  <a:gsLst>
                    <a:gs pos="0">
                      <a:prstClr val="white"/>
                    </a:gs>
                    <a:gs pos="50000">
                      <a:prstClr val="white">
                        <a:lumMod val="75000"/>
                      </a:prstClr>
                    </a:gs>
                  </a:gsLst>
                  <a:lin ang="5400000" scaled="0"/>
                </a:gradFill>
              </a:ln>
              <a:solidFill>
                <a:schemeClr val="accent4">
                  <a:lumMod val="50000"/>
                </a:schemeClr>
              </a:solidFill>
            </a:endParaRPr>
          </a:p>
        </p:txBody>
      </p:sp>
    </p:spTree>
    <p:extLst>
      <p:ext uri="{BB962C8B-B14F-4D97-AF65-F5344CB8AC3E}">
        <p14:creationId xmlns:p14="http://schemas.microsoft.com/office/powerpoint/2010/main" val="71203388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a:lnSpc>
                <a:spcPct val="80000"/>
              </a:lnSpc>
              <a:spcBef>
                <a:spcPts val="0"/>
              </a:spcBef>
            </a:pPr>
            <a:r>
              <a:rPr lang="fa-IR" sz="9600" dirty="0">
                <a:ln>
                  <a:gradFill>
                    <a:gsLst>
                      <a:gs pos="0">
                        <a:prstClr val="white"/>
                      </a:gs>
                      <a:gs pos="50000">
                        <a:prstClr val="white">
                          <a:lumMod val="75000"/>
                        </a:prstClr>
                      </a:gs>
                    </a:gsLst>
                    <a:lin ang="5400000" scaled="0"/>
                  </a:gradFill>
                </a:ln>
                <a:solidFill>
                  <a:schemeClr val="accent4">
                    <a:lumMod val="50000"/>
                  </a:schemeClr>
                </a:solidFill>
              </a:rPr>
              <a:t>فهرست</a:t>
            </a:r>
            <a:endParaRPr lang="en-US" sz="9600" dirty="0">
              <a:ln>
                <a:gradFill>
                  <a:gsLst>
                    <a:gs pos="0">
                      <a:prstClr val="white"/>
                    </a:gs>
                    <a:gs pos="50000">
                      <a:prstClr val="white">
                        <a:lumMod val="75000"/>
                      </a:prstClr>
                    </a:gs>
                  </a:gsLst>
                  <a:lin ang="5400000" scaled="0"/>
                </a:gradFill>
              </a:ln>
              <a:solidFill>
                <a:schemeClr val="accent4">
                  <a:lumMod val="50000"/>
                </a:schemeClr>
              </a:solidFill>
            </a:endParaRPr>
          </a:p>
        </p:txBody>
      </p:sp>
    </p:spTree>
    <p:extLst>
      <p:ext uri="{BB962C8B-B14F-4D97-AF65-F5344CB8AC3E}">
        <p14:creationId xmlns:p14="http://schemas.microsoft.com/office/powerpoint/2010/main" val="40742618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فهرست</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4000" dirty="0" smtClean="0"/>
              <a:t>مقدمه</a:t>
            </a:r>
          </a:p>
          <a:p>
            <a:pPr algn="r" rtl="1"/>
            <a:r>
              <a:rPr lang="fa-IR" sz="4000" dirty="0" smtClean="0"/>
              <a:t>معرفی شرکت داده ورزان</a:t>
            </a:r>
          </a:p>
          <a:p>
            <a:pPr algn="r" rtl="1"/>
            <a:r>
              <a:rPr lang="fa-IR" sz="4000" dirty="0" smtClean="0"/>
              <a:t>معرفی نرم افزار پارس سی ام اس</a:t>
            </a:r>
          </a:p>
          <a:p>
            <a:pPr algn="r" rtl="1"/>
            <a:r>
              <a:rPr lang="fa-IR" sz="4000" dirty="0" smtClean="0"/>
              <a:t>مشکلات ما </a:t>
            </a:r>
            <a:r>
              <a:rPr lang="fa-IR" sz="4000" dirty="0" smtClean="0"/>
              <a:t>پس از ده سال</a:t>
            </a:r>
          </a:p>
          <a:p>
            <a:pPr algn="r" rtl="1"/>
            <a:r>
              <a:rPr lang="fa-IR" sz="4000" dirty="0" smtClean="0"/>
              <a:t>نرم افزارهای مدیریت محتوای اپن سورس</a:t>
            </a:r>
            <a:endParaRPr lang="en-US" sz="4000" dirty="0" smtClean="0"/>
          </a:p>
          <a:p>
            <a:pPr algn="r" rtl="1"/>
            <a:r>
              <a:rPr lang="fa-IR" sz="4000" dirty="0" smtClean="0"/>
              <a:t>موضعگیری </a:t>
            </a:r>
            <a:r>
              <a:rPr lang="fa-IR" sz="4000" dirty="0" smtClean="0"/>
              <a:t>های ضد اپن سورس در </a:t>
            </a:r>
            <a:r>
              <a:rPr lang="fa-IR" sz="4000" dirty="0" smtClean="0"/>
              <a:t>ایران</a:t>
            </a:r>
            <a:endParaRPr lang="fa-IR" sz="4000" dirty="0" smtClean="0"/>
          </a:p>
          <a:p>
            <a:pPr algn="r" rtl="1"/>
            <a:endParaRPr lang="en-US" sz="4000" dirty="0"/>
          </a:p>
        </p:txBody>
      </p:sp>
    </p:spTree>
    <p:extLst>
      <p:ext uri="{BB962C8B-B14F-4D97-AF65-F5344CB8AC3E}">
        <p14:creationId xmlns:p14="http://schemas.microsoft.com/office/powerpoint/2010/main" val="400593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فهرست</a:t>
            </a:r>
            <a:endParaRPr lang="en-US" dirty="0">
              <a:cs typeface="B Titr" pitchFamily="2" charset="-78"/>
            </a:endParaRPr>
          </a:p>
        </p:txBody>
      </p:sp>
      <p:sp>
        <p:nvSpPr>
          <p:cNvPr id="3" name="Content Placeholder 2"/>
          <p:cNvSpPr>
            <a:spLocks noGrp="1"/>
          </p:cNvSpPr>
          <p:nvPr>
            <p:ph idx="1"/>
          </p:nvPr>
        </p:nvSpPr>
        <p:spPr>
          <a:xfrm>
            <a:off x="457200" y="1268760"/>
            <a:ext cx="8229600" cy="4857403"/>
          </a:xfrm>
        </p:spPr>
        <p:txBody>
          <a:bodyPr>
            <a:normAutofit/>
          </a:bodyPr>
          <a:lstStyle/>
          <a:p>
            <a:pPr algn="r" rtl="1"/>
            <a:r>
              <a:rPr lang="fa-IR" sz="3600" dirty="0"/>
              <a:t>عملکرد بد بعضی اپن سورس کاران</a:t>
            </a:r>
            <a:endParaRPr lang="en-US" sz="3600" dirty="0"/>
          </a:p>
          <a:p>
            <a:pPr algn="r" rtl="1"/>
            <a:r>
              <a:rPr lang="fa-IR" sz="3600" dirty="0" smtClean="0"/>
              <a:t>تصورات </a:t>
            </a:r>
            <a:r>
              <a:rPr lang="fa-IR" sz="3600" dirty="0"/>
              <a:t>ضداپن سورس شرکت ها و سازمان ها</a:t>
            </a:r>
          </a:p>
          <a:p>
            <a:pPr algn="r" rtl="1"/>
            <a:r>
              <a:rPr lang="fa-IR" sz="3600" dirty="0" smtClean="0"/>
              <a:t>وضعیت </a:t>
            </a:r>
            <a:r>
              <a:rPr lang="fa-IR" sz="3600" dirty="0"/>
              <a:t>خوب کنونی بعضی اپن سورس </a:t>
            </a:r>
            <a:r>
              <a:rPr lang="fa-IR" sz="3600" dirty="0"/>
              <a:t>کاران</a:t>
            </a:r>
          </a:p>
          <a:p>
            <a:pPr algn="r" rtl="1"/>
            <a:r>
              <a:rPr lang="fa-IR" sz="3600" dirty="0"/>
              <a:t>آینده از اپن سورس </a:t>
            </a:r>
            <a:r>
              <a:rPr lang="fa-IR" sz="3600" dirty="0"/>
              <a:t>کاران</a:t>
            </a:r>
          </a:p>
          <a:p>
            <a:pPr algn="r" rtl="1"/>
            <a:r>
              <a:rPr lang="fa-IR" sz="3600" dirty="0"/>
              <a:t>اختراع دوباره چرخ</a:t>
            </a:r>
          </a:p>
          <a:p>
            <a:pPr algn="r" rtl="1"/>
            <a:r>
              <a:rPr lang="fa-IR" sz="3600" dirty="0" smtClean="0"/>
              <a:t>نتیجه </a:t>
            </a:r>
            <a:r>
              <a:rPr lang="fa-IR" sz="3600" dirty="0"/>
              <a:t>گیری و رفع ابهامات</a:t>
            </a:r>
            <a:endParaRPr lang="en-US" sz="3600" dirty="0"/>
          </a:p>
        </p:txBody>
      </p:sp>
    </p:spTree>
    <p:extLst>
      <p:ext uri="{BB962C8B-B14F-4D97-AF65-F5344CB8AC3E}">
        <p14:creationId xmlns:p14="http://schemas.microsoft.com/office/powerpoint/2010/main" val="217032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1317</Words>
  <Application>Microsoft Office PowerPoint</Application>
  <PresentationFormat>On-screen Show (4:3)</PresentationFormat>
  <Paragraphs>228</Paragraphs>
  <Slides>43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 Nazanin</vt:lpstr>
      <vt:lpstr>B Titr</vt:lpstr>
      <vt:lpstr>Calibri</vt:lpstr>
      <vt:lpstr>Georgia</vt:lpstr>
      <vt:lpstr>Times New Roman</vt:lpstr>
      <vt:lpstr>Introducing PowerPoint 2010</vt:lpstr>
      <vt:lpstr>مقایسه تقابل توسعه نرم افزار از صفر - توسعه نرم افزارهای اپن سورس</vt:lpstr>
      <vt:lpstr>PowerPoint Presentation</vt:lpstr>
      <vt:lpstr> معرفی</vt:lpstr>
      <vt:lpstr>مهدی ربیعی</vt:lpstr>
      <vt:lpstr>پدر مهسا</vt:lpstr>
      <vt:lpstr>مقدمه</vt:lpstr>
      <vt:lpstr>فهرست</vt:lpstr>
      <vt:lpstr>فهرست</vt:lpstr>
      <vt:lpstr>فهرست</vt:lpstr>
      <vt:lpstr> معرفی شرکت</vt:lpstr>
      <vt:lpstr>شرکت توسعه مجازی</vt:lpstr>
      <vt:lpstr>نام رسمی داده ورزان</vt:lpstr>
      <vt:lpstr>مشتریان و برندها</vt:lpstr>
      <vt:lpstr>مشتریان و برندها</vt:lpstr>
      <vt:lpstr>رتبه ها</vt:lpstr>
      <vt:lpstr> معرفی نرم افزار</vt:lpstr>
      <vt:lpstr>نرم افزار ParsCMS</vt:lpstr>
      <vt:lpstr>ویژگی های منحصربفرد</vt:lpstr>
      <vt:lpstr>کاربردهای خاص</vt:lpstr>
      <vt:lpstr>روند توسعه</vt:lpstr>
      <vt:lpstr>هزینه توسعه</vt:lpstr>
      <vt:lpstr>مشکلات ما پس از ده سال</vt:lpstr>
      <vt:lpstr>مشکلات ما بعد از ده سال</vt:lpstr>
      <vt:lpstr>سامانه های اپن سورس</vt:lpstr>
      <vt:lpstr>وردپرس</vt:lpstr>
      <vt:lpstr>جوملا</vt:lpstr>
      <vt:lpstr>دروپال</vt:lpstr>
      <vt:lpstr>تقابل با اپن سورس</vt:lpstr>
      <vt:lpstr>سوابق بد بعضی اپن سورس کاران</vt:lpstr>
      <vt:lpstr>تصورات ضداپن سورس شرکت ها و سازمان ها</vt:lpstr>
      <vt:lpstr>پیروزی با اپن سورس</vt:lpstr>
      <vt:lpstr>انقلاب در شرکت</vt:lpstr>
      <vt:lpstr>آینده از اپن سورس کاران</vt:lpstr>
      <vt:lpstr>وضعیت خوب کنونی بعضی اپن سورس کاران</vt:lpstr>
      <vt:lpstr>چرخ را از نو اختراع نکنیم! </vt:lpstr>
      <vt:lpstr>فهرستی از اختراعات دوباره چرخ</vt:lpstr>
      <vt:lpstr>این نتیجه بدیهی نیست!</vt:lpstr>
      <vt:lpstr>فرهنگ اختراع دوباره چرخ فقط منحصر در نرم افزار نیست</vt:lpstr>
      <vt:lpstr>این خطای محرز (تولید سی ام اس)را هنوز هم تکرار میکنند!</vt:lpstr>
      <vt:lpstr>پایان</vt:lpstr>
      <vt:lpstr>پایان</vt:lpstr>
      <vt:lpstr>مقدمه</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2014-02-07T05:30:56Z</dcterms:created>
  <dcterms:modified xsi:type="dcterms:W3CDTF">2014-02-10T08:52:18Z</dcterms:modified>
</cp:coreProperties>
</file>